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2" r:id="rId1"/>
  </p:sldMasterIdLst>
  <p:notesMasterIdLst>
    <p:notesMasterId r:id="rId29"/>
  </p:notesMasterIdLst>
  <p:sldIdLst>
    <p:sldId id="256" r:id="rId2"/>
    <p:sldId id="257" r:id="rId3"/>
    <p:sldId id="258" r:id="rId4"/>
    <p:sldId id="354" r:id="rId5"/>
    <p:sldId id="336" r:id="rId6"/>
    <p:sldId id="338" r:id="rId7"/>
    <p:sldId id="355" r:id="rId8"/>
    <p:sldId id="259" r:id="rId9"/>
    <p:sldId id="341" r:id="rId10"/>
    <p:sldId id="359" r:id="rId11"/>
    <p:sldId id="360" r:id="rId12"/>
    <p:sldId id="363" r:id="rId13"/>
    <p:sldId id="364" r:id="rId14"/>
    <p:sldId id="362" r:id="rId15"/>
    <p:sldId id="361" r:id="rId16"/>
    <p:sldId id="365" r:id="rId17"/>
    <p:sldId id="366" r:id="rId18"/>
    <p:sldId id="312" r:id="rId19"/>
    <p:sldId id="358" r:id="rId20"/>
    <p:sldId id="342" r:id="rId21"/>
    <p:sldId id="357" r:id="rId22"/>
    <p:sldId id="356" r:id="rId23"/>
    <p:sldId id="300" r:id="rId24"/>
    <p:sldId id="287" r:id="rId25"/>
    <p:sldId id="352" r:id="rId26"/>
    <p:sldId id="288" r:id="rId27"/>
    <p:sldId id="289" r:id="rId2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D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71" autoAdjust="0"/>
    <p:restoredTop sz="94660"/>
  </p:normalViewPr>
  <p:slideViewPr>
    <p:cSldViewPr snapToGrid="0">
      <p:cViewPr varScale="1">
        <p:scale>
          <a:sx n="53" d="100"/>
          <a:sy n="53" d="100"/>
        </p:scale>
        <p:origin x="78"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BE8AE78-4235-4B9D-82EC-CDF0E58A12A9}" type="datetimeFigureOut">
              <a:rPr lang="en-US" smtClean="0"/>
              <a:t>12/21/2024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070A7E4-6554-49FF-A43A-2BAF7E37D47D}" type="slidenum">
              <a:rPr lang="en-US" smtClean="0"/>
              <a:t>‹#›</a:t>
            </a:fld>
            <a:endParaRPr lang="en-US"/>
          </a:p>
        </p:txBody>
      </p:sp>
    </p:spTree>
    <p:extLst>
      <p:ext uri="{BB962C8B-B14F-4D97-AF65-F5344CB8AC3E}">
        <p14:creationId xmlns:p14="http://schemas.microsoft.com/office/powerpoint/2010/main" val="384669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70A7E4-6554-49FF-A43A-2BAF7E37D47D}" type="slidenum">
              <a:rPr lang="en-US" smtClean="0"/>
              <a:t>27</a:t>
            </a:fld>
            <a:endParaRPr lang="en-US"/>
          </a:p>
        </p:txBody>
      </p:sp>
    </p:spTree>
    <p:extLst>
      <p:ext uri="{BB962C8B-B14F-4D97-AF65-F5344CB8AC3E}">
        <p14:creationId xmlns:p14="http://schemas.microsoft.com/office/powerpoint/2010/main" val="193168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9D6238-E61F-4BF7-99FF-E4ED4015AA2F}" type="datetime4">
              <a:rPr lang="en-US" smtClean="0"/>
              <a:t>December 21,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001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B170F7-D3EF-453A-B44C-385BA37B6962}" type="datetime4">
              <a:rPr lang="en-US" smtClean="0"/>
              <a:t>December 21,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753856"/>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B170F7-D3EF-453A-B44C-385BA37B6962}" type="datetime4">
              <a:rPr lang="en-US" smtClean="0"/>
              <a:t>December 21,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23840706"/>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0A8AB4-F0EF-4EEC-9814-017B307C43BA}" type="datetime4">
              <a:rPr lang="en-US" smtClean="0"/>
              <a:t>December 21,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549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B170F7-D3EF-453A-B44C-385BA37B6962}" type="datetime4">
              <a:rPr lang="en-US" smtClean="0"/>
              <a:t>December 21,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441036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B170F7-D3EF-453A-B44C-385BA37B6962}" type="datetime4">
              <a:rPr lang="en-US" smtClean="0"/>
              <a:t>December 21,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0670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74B23B-B356-4C85-80D8-A6B67FC03838}" type="datetime4">
              <a:rPr lang="en-US" smtClean="0"/>
              <a:t>December 21,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39848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453EF1-EA50-4AD3-A043-EE75F962B046}" type="datetime4">
              <a:rPr lang="en-US" smtClean="0"/>
              <a:t>December 21,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25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E69C6-6B4F-4ABC-B566-234CC4F28058}" type="datetime4">
              <a:rPr lang="en-US" smtClean="0"/>
              <a:t>December 21,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36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451602-2BE7-4508-B9CB-8FB1A65BCB47}" type="datetime4">
              <a:rPr lang="en-US" smtClean="0"/>
              <a:t>December 21,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947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38AE43-8A52-44F7-B76D-0328FEAFAD28}" type="datetime4">
              <a:rPr lang="en-US" smtClean="0"/>
              <a:t>December 21,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773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5FA63F-6A14-4680-AEB3-60364DF97E33}" type="datetime4">
              <a:rPr lang="en-US" smtClean="0"/>
              <a:t>December 21, 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152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C36284-5913-4B72-8989-EF78E54E5A00}" type="datetime4">
              <a:rPr lang="en-US" smtClean="0"/>
              <a:t>December 21, 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907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6B201-DC9D-4699-933C-FA3E471CF21F}" type="datetime4">
              <a:rPr lang="en-US" smtClean="0"/>
              <a:t>December 21, 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873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87E53E-1FAA-4F5D-8829-5B6BA6969D8E}" type="datetime4">
              <a:rPr lang="en-US" smtClean="0"/>
              <a:t>December 21,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8241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3AF7E3D-ADC0-4023-8403-506664725DAB}" type="datetime4">
              <a:rPr lang="en-US" smtClean="0"/>
              <a:t>December 21, 2024</a:t>
            </a:fld>
            <a:endParaRPr lang="en-US" dirty="0"/>
          </a:p>
        </p:txBody>
      </p:sp>
    </p:spTree>
    <p:extLst>
      <p:ext uri="{BB962C8B-B14F-4D97-AF65-F5344CB8AC3E}">
        <p14:creationId xmlns:p14="http://schemas.microsoft.com/office/powerpoint/2010/main" val="249480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B170F7-D3EF-453A-B44C-385BA37B6962}" type="datetime4">
              <a:rPr lang="en-US" smtClean="0"/>
              <a:t>December 21, 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121182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CB2242-2A0A-B50E-69DA-8A06B3A215D6}"/>
              </a:ext>
            </a:extLst>
          </p:cNvPr>
          <p:cNvPicPr>
            <a:picLocks noChangeAspect="1"/>
          </p:cNvPicPr>
          <p:nvPr/>
        </p:nvPicPr>
        <p:blipFill>
          <a:blip r:embed="rId2"/>
          <a:stretch>
            <a:fillRect/>
          </a:stretch>
        </p:blipFill>
        <p:spPr>
          <a:xfrm>
            <a:off x="4474603" y="488109"/>
            <a:ext cx="1248623" cy="1564941"/>
          </a:xfrm>
          <a:prstGeom prst="rect">
            <a:avLst/>
          </a:prstGeom>
          <a:ln>
            <a:noFill/>
          </a:ln>
        </p:spPr>
      </p:pic>
      <p:sp>
        <p:nvSpPr>
          <p:cNvPr id="2" name="Title 1"/>
          <p:cNvSpPr>
            <a:spLocks noGrp="1"/>
          </p:cNvSpPr>
          <p:nvPr>
            <p:ph type="ctrTitle"/>
          </p:nvPr>
        </p:nvSpPr>
        <p:spPr>
          <a:xfrm>
            <a:off x="380267" y="3001992"/>
            <a:ext cx="9454551" cy="1752152"/>
          </a:xfrm>
        </p:spPr>
        <p:txBody>
          <a:bodyPr/>
          <a:lstStyle/>
          <a:p>
            <a:pPr algn="ctr">
              <a:lnSpc>
                <a:spcPct val="150000"/>
              </a:lnSpc>
            </a:pPr>
            <a:r>
              <a:rPr lang="en-GB"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EARTHQUAKE</a:t>
            </a:r>
            <a:br>
              <a:rPr lang="en-GB" sz="4000" b="1" dirty="0">
                <a:effectLst>
                  <a:outerShdw blurRad="38100" dist="38100" dir="2700000" algn="tl">
                    <a:srgbClr val="000000">
                      <a:alpha val="43137"/>
                    </a:srgbClr>
                  </a:outerShdw>
                </a:effectLst>
              </a:rPr>
            </a:br>
            <a:r>
              <a:rPr lang="en-GB" sz="2800" b="1" dirty="0">
                <a:ln w="22225">
                  <a:solidFill>
                    <a:schemeClr val="accent2"/>
                  </a:solidFill>
                  <a:prstDash val="solid"/>
                </a:ln>
                <a:solidFill>
                  <a:schemeClr val="accent2">
                    <a:lumMod val="40000"/>
                    <a:lumOff val="60000"/>
                  </a:schemeClr>
                </a:solidFill>
              </a:rPr>
              <a:t>INFRASTRUCTURE, TRANSPORTATION &amp; PUBLIC BUILDING CLUSTER</a:t>
            </a:r>
            <a:br>
              <a:rPr lang="en-GB" sz="3600" b="1" dirty="0">
                <a:solidFill>
                  <a:schemeClr val="accent2">
                    <a:lumMod val="20000"/>
                    <a:lumOff val="80000"/>
                  </a:schemeClr>
                </a:solidFill>
                <a:effectLst>
                  <a:outerShdw blurRad="38100" dist="38100" dir="2700000" algn="tl">
                    <a:srgbClr val="000000">
                      <a:alpha val="43137"/>
                    </a:srgbClr>
                  </a:outerShdw>
                </a:effectLst>
              </a:rPr>
            </a:br>
            <a:r>
              <a:rPr lang="en-GB" sz="2400" b="1" dirty="0">
                <a:solidFill>
                  <a:schemeClr val="accent5"/>
                </a:solidFill>
              </a:rPr>
              <a:t>Daily Situation Update No. 2</a:t>
            </a:r>
            <a:endParaRPr lang="en-GB" sz="4000" b="1" dirty="0">
              <a:solidFill>
                <a:schemeClr val="accent5"/>
              </a:solidFill>
            </a:endParaRPr>
          </a:p>
        </p:txBody>
      </p:sp>
      <p:sp>
        <p:nvSpPr>
          <p:cNvPr id="7" name="Date Placeholder 6"/>
          <p:cNvSpPr>
            <a:spLocks noGrp="1"/>
          </p:cNvSpPr>
          <p:nvPr>
            <p:ph type="dt" sz="half" idx="10"/>
          </p:nvPr>
        </p:nvSpPr>
        <p:spPr/>
        <p:txBody>
          <a:bodyPr/>
          <a:lstStyle/>
          <a:p>
            <a:fld id="{E3076B70-1569-4E83-B82B-EB4687DE58A0}" type="datetime4">
              <a:rPr lang="en-US" smtClean="0"/>
              <a:t>December 21, 2024</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Subtitle 2"/>
          <p:cNvSpPr txBox="1">
            <a:spLocks/>
          </p:cNvSpPr>
          <p:nvPr/>
        </p:nvSpPr>
        <p:spPr>
          <a:xfrm>
            <a:off x="1215447" y="5087088"/>
            <a:ext cx="7766936" cy="411830"/>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GB" sz="2000" b="1" dirty="0">
                <a:solidFill>
                  <a:schemeClr val="tx1"/>
                </a:solidFill>
              </a:rPr>
              <a:t>Ministry of Infrastructure &amp; Public Utilities</a:t>
            </a:r>
          </a:p>
        </p:txBody>
      </p:sp>
    </p:spTree>
    <p:extLst>
      <p:ext uri="{BB962C8B-B14F-4D97-AF65-F5344CB8AC3E}">
        <p14:creationId xmlns:p14="http://schemas.microsoft.com/office/powerpoint/2010/main" val="402876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dirty="0">
                <a:solidFill>
                  <a:schemeClr val="tx1"/>
                </a:solidFill>
                <a:effectLst>
                  <a:outerShdw blurRad="38100" dist="38100" dir="2700000" algn="tl">
                    <a:srgbClr val="000000">
                      <a:alpha val="43137"/>
                    </a:srgbClr>
                  </a:outerShdw>
                </a:effectLst>
              </a:rPr>
              <a:t>Roads (Cont.)</a:t>
            </a:r>
          </a:p>
        </p:txBody>
      </p:sp>
      <p:sp>
        <p:nvSpPr>
          <p:cNvPr id="4" name="Date Placeholder 3"/>
          <p:cNvSpPr>
            <a:spLocks noGrp="1"/>
          </p:cNvSpPr>
          <p:nvPr>
            <p:ph type="dt" sz="half" idx="10"/>
          </p:nvPr>
        </p:nvSpPr>
        <p:spPr/>
        <p:txBody>
          <a:bodyPr/>
          <a:lstStyle/>
          <a:p>
            <a:fld id="{A4797E98-B003-456C-8A0B-5920D9E6A1DF}" type="datetime4">
              <a:rPr lang="en-US" smtClean="0"/>
              <a:t>December 21, 2024</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sp>
        <p:nvSpPr>
          <p:cNvPr id="12" name="Content Placeholder 2">
            <a:extLst>
              <a:ext uri="{FF2B5EF4-FFF2-40B4-BE49-F238E27FC236}">
                <a16:creationId xmlns:a16="http://schemas.microsoft.com/office/drawing/2014/main" id="{46C08511-B735-7BFF-0D37-E5117F7BBFBC}"/>
              </a:ext>
            </a:extLst>
          </p:cNvPr>
          <p:cNvSpPr>
            <a:spLocks noGrp="1"/>
          </p:cNvSpPr>
          <p:nvPr>
            <p:ph idx="1"/>
          </p:nvPr>
        </p:nvSpPr>
        <p:spPr>
          <a:xfrm>
            <a:off x="677334" y="1463041"/>
            <a:ext cx="9356128" cy="5045824"/>
          </a:xfrm>
        </p:spPr>
        <p:txBody>
          <a:bodyPr>
            <a:noAutofit/>
          </a:bodyPr>
          <a:lstStyle/>
          <a:p>
            <a:pPr marL="0" indent="0">
              <a:lnSpc>
                <a:spcPct val="107000"/>
              </a:lnSpc>
              <a:spcBef>
                <a:spcPts val="600"/>
              </a:spcBef>
              <a:spcAft>
                <a:spcPts val="600"/>
              </a:spcAft>
              <a:buNone/>
            </a:pPr>
            <a:r>
              <a:rPr lang="en-US" sz="1600" b="1" kern="100" dirty="0">
                <a:effectLst/>
                <a:ea typeface="Calibri" panose="020F0502020204030204" pitchFamily="34" charset="0"/>
                <a:cs typeface="Times New Roman" panose="02020603050405020304" pitchFamily="18" charset="0"/>
              </a:rPr>
              <a:t>Name of Infrastructure: </a:t>
            </a:r>
            <a:r>
              <a:rPr lang="en-US" sz="1600" kern="100" dirty="0">
                <a:effectLst/>
                <a:ea typeface="Calibri" panose="020F0502020204030204" pitchFamily="34" charset="0"/>
                <a:cs typeface="Times New Roman" panose="02020603050405020304" pitchFamily="18" charset="0"/>
              </a:rPr>
              <a:t>TAGABE BRIDGE</a:t>
            </a:r>
            <a:endParaRPr lang="en-AU" sz="1600" kern="100" dirty="0">
              <a:effectLst/>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en-US" sz="1600" b="1" kern="100" dirty="0">
                <a:effectLst/>
                <a:ea typeface="Calibri" panose="020F0502020204030204" pitchFamily="34" charset="0"/>
                <a:cs typeface="Times New Roman" panose="02020603050405020304" pitchFamily="18" charset="0"/>
              </a:rPr>
              <a:t>Type of Assessment: </a:t>
            </a:r>
            <a:r>
              <a:rPr lang="en-US" sz="1600" kern="100" dirty="0">
                <a:effectLst/>
                <a:ea typeface="Calibri" panose="020F0502020204030204" pitchFamily="34" charset="0"/>
                <a:cs typeface="Times New Roman" panose="02020603050405020304" pitchFamily="18" charset="0"/>
              </a:rPr>
              <a:t>Visual Assessment</a:t>
            </a:r>
            <a:endParaRPr lang="en-AU" sz="1600" kern="100" dirty="0">
              <a:effectLst/>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en-US" sz="1600" b="1" kern="100" dirty="0">
                <a:effectLst/>
                <a:ea typeface="Calibri" panose="020F0502020204030204" pitchFamily="34" charset="0"/>
                <a:cs typeface="Times New Roman" panose="02020603050405020304" pitchFamily="18" charset="0"/>
              </a:rPr>
              <a:t>ASSESSMENT</a:t>
            </a:r>
            <a:endParaRPr lang="en-AU" sz="1600" kern="100" dirty="0">
              <a:effectLst/>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ClrTx/>
              <a:buNone/>
            </a:pPr>
            <a:r>
              <a:rPr lang="en-US" sz="1600" b="1" i="1" kern="100" dirty="0">
                <a:effectLst/>
                <a:ea typeface="Calibri" panose="020F0502020204030204" pitchFamily="34" charset="0"/>
                <a:cs typeface="Times New Roman" panose="02020603050405020304" pitchFamily="18" charset="0"/>
              </a:rPr>
              <a:t>Type of Structure: </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8 steel I-Beam structure on Abutment</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Arc Amco installed as formwork supporting bridge deck RC concrete.</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Abutment is connected to superstructure and visually intact and in sound condition.</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The bridge is an important link to the airport, Port Vila’s main Power Station and largest villages, residential areas and commercial business and services. Also main access to town. It was constructed in colonial era hence its life is over due and needs to be replaced as an immediate measure.</a:t>
            </a:r>
            <a:endParaRPr lang="en-AU"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446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dirty="0">
                <a:solidFill>
                  <a:schemeClr val="tx1"/>
                </a:solidFill>
                <a:effectLst>
                  <a:outerShdw blurRad="38100" dist="38100" dir="2700000" algn="tl">
                    <a:srgbClr val="000000">
                      <a:alpha val="43137"/>
                    </a:srgbClr>
                  </a:outerShdw>
                </a:effectLst>
              </a:rPr>
              <a:t>Roads (Cont.)</a:t>
            </a:r>
          </a:p>
        </p:txBody>
      </p:sp>
      <p:sp>
        <p:nvSpPr>
          <p:cNvPr id="4" name="Date Placeholder 3"/>
          <p:cNvSpPr>
            <a:spLocks noGrp="1"/>
          </p:cNvSpPr>
          <p:nvPr>
            <p:ph type="dt" sz="half" idx="10"/>
          </p:nvPr>
        </p:nvSpPr>
        <p:spPr/>
        <p:txBody>
          <a:bodyPr/>
          <a:lstStyle/>
          <a:p>
            <a:fld id="{A4797E98-B003-456C-8A0B-5920D9E6A1DF}" type="datetime4">
              <a:rPr lang="en-US" smtClean="0"/>
              <a:t>December 21, 2024</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
        <p:nvSpPr>
          <p:cNvPr id="12" name="Content Placeholder 2">
            <a:extLst>
              <a:ext uri="{FF2B5EF4-FFF2-40B4-BE49-F238E27FC236}">
                <a16:creationId xmlns:a16="http://schemas.microsoft.com/office/drawing/2014/main" id="{46C08511-B735-7BFF-0D37-E5117F7BBFBC}"/>
              </a:ext>
            </a:extLst>
          </p:cNvPr>
          <p:cNvSpPr>
            <a:spLocks noGrp="1"/>
          </p:cNvSpPr>
          <p:nvPr>
            <p:ph idx="1"/>
          </p:nvPr>
        </p:nvSpPr>
        <p:spPr>
          <a:xfrm>
            <a:off x="677334" y="1463041"/>
            <a:ext cx="9356128" cy="5045824"/>
          </a:xfrm>
        </p:spPr>
        <p:txBody>
          <a:bodyPr>
            <a:noAutofit/>
          </a:bodyPr>
          <a:lstStyle/>
          <a:p>
            <a:pPr marL="0" indent="0">
              <a:lnSpc>
                <a:spcPct val="107000"/>
              </a:lnSpc>
              <a:spcBef>
                <a:spcPts val="600"/>
              </a:spcBef>
              <a:spcAft>
                <a:spcPts val="600"/>
              </a:spcAft>
              <a:buClrTx/>
              <a:buNone/>
            </a:pPr>
            <a:r>
              <a:rPr lang="en-US" sz="1600" b="1" kern="100" dirty="0">
                <a:effectLst/>
                <a:ea typeface="Calibri" panose="020F0502020204030204" pitchFamily="34" charset="0"/>
                <a:cs typeface="Times New Roman" panose="02020603050405020304" pitchFamily="18" charset="0"/>
              </a:rPr>
              <a:t>DEFECTS:</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Spalling of Concrete cover on 6 Steel I-Beam at the end of I-Beam at Town approach (See Photo 1 below)</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Both Down Stream Wing wall have cracks and displaced from the abutment walls (Refer to Photos 2 below)</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Visual pavement cracks and settlements at town approach of the bridge.</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Diagonal cracks seen on the Mele approach downstream approach (See photo 3)</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There is no movement in the substructure of the bridge whether sideways of downwards as in settlement.</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The settlement experience on the surface pavement could possibly subject to the settlement of the pavement at the town side approach.</a:t>
            </a:r>
            <a:endParaRPr lang="en-AU"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7719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dirty="0">
                <a:solidFill>
                  <a:schemeClr val="tx1"/>
                </a:solidFill>
                <a:effectLst>
                  <a:outerShdw blurRad="38100" dist="38100" dir="2700000" algn="tl">
                    <a:srgbClr val="000000">
                      <a:alpha val="43137"/>
                    </a:srgbClr>
                  </a:outerShdw>
                </a:effectLst>
              </a:rPr>
              <a:t>Roads (Cont.)</a:t>
            </a:r>
          </a:p>
        </p:txBody>
      </p:sp>
      <p:sp>
        <p:nvSpPr>
          <p:cNvPr id="4" name="Date Placeholder 3"/>
          <p:cNvSpPr>
            <a:spLocks noGrp="1"/>
          </p:cNvSpPr>
          <p:nvPr>
            <p:ph type="dt" sz="half" idx="10"/>
          </p:nvPr>
        </p:nvSpPr>
        <p:spPr/>
        <p:txBody>
          <a:bodyPr/>
          <a:lstStyle/>
          <a:p>
            <a:fld id="{A4797E98-B003-456C-8A0B-5920D9E6A1DF}" type="datetime4">
              <a:rPr lang="en-US" smtClean="0"/>
              <a:t>December 21, 2024</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
        <p:nvSpPr>
          <p:cNvPr id="12" name="Content Placeholder 2">
            <a:extLst>
              <a:ext uri="{FF2B5EF4-FFF2-40B4-BE49-F238E27FC236}">
                <a16:creationId xmlns:a16="http://schemas.microsoft.com/office/drawing/2014/main" id="{46C08511-B735-7BFF-0D37-E5117F7BBFBC}"/>
              </a:ext>
            </a:extLst>
          </p:cNvPr>
          <p:cNvSpPr>
            <a:spLocks noGrp="1"/>
          </p:cNvSpPr>
          <p:nvPr>
            <p:ph idx="1"/>
          </p:nvPr>
        </p:nvSpPr>
        <p:spPr>
          <a:xfrm>
            <a:off x="677334" y="1463041"/>
            <a:ext cx="9356128" cy="5045824"/>
          </a:xfrm>
        </p:spPr>
        <p:txBody>
          <a:bodyPr>
            <a:noAutofit/>
          </a:bodyPr>
          <a:lstStyle/>
          <a:p>
            <a:pPr marL="0" indent="0">
              <a:lnSpc>
                <a:spcPct val="107000"/>
              </a:lnSpc>
              <a:spcAft>
                <a:spcPts val="800"/>
              </a:spcAft>
              <a:buClrTx/>
              <a:buNone/>
            </a:pPr>
            <a:r>
              <a:rPr lang="en-US" b="1" kern="100" dirty="0">
                <a:ea typeface="Calibri" panose="020F0502020204030204" pitchFamily="34" charset="0"/>
                <a:cs typeface="Times New Roman" panose="02020603050405020304" pitchFamily="18" charset="0"/>
              </a:rPr>
              <a:t>PHOTOS</a:t>
            </a:r>
            <a:r>
              <a:rPr lang="en-US" b="1" kern="100" dirty="0">
                <a:effectLst/>
                <a:ea typeface="Calibri" panose="020F0502020204030204" pitchFamily="34" charset="0"/>
                <a:cs typeface="Times New Roman" panose="02020603050405020304" pitchFamily="18" charset="0"/>
              </a:rPr>
              <a:t>:</a:t>
            </a:r>
            <a:endParaRPr lang="en-AU" kern="1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15CD782-AAE1-219A-3314-63983A77DF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3" y="1930400"/>
            <a:ext cx="4919791" cy="2769616"/>
          </a:xfrm>
          <a:prstGeom prst="rect">
            <a:avLst/>
          </a:prstGeom>
        </p:spPr>
      </p:pic>
      <p:sp>
        <p:nvSpPr>
          <p:cNvPr id="7" name="TextBox 6">
            <a:extLst>
              <a:ext uri="{FF2B5EF4-FFF2-40B4-BE49-F238E27FC236}">
                <a16:creationId xmlns:a16="http://schemas.microsoft.com/office/drawing/2014/main" id="{C6D46A63-0F39-FB49-0C67-655A7B164953}"/>
              </a:ext>
            </a:extLst>
          </p:cNvPr>
          <p:cNvSpPr txBox="1"/>
          <p:nvPr/>
        </p:nvSpPr>
        <p:spPr>
          <a:xfrm>
            <a:off x="677333" y="4768260"/>
            <a:ext cx="4919791" cy="767518"/>
          </a:xfrm>
          <a:prstGeom prst="rect">
            <a:avLst/>
          </a:prstGeom>
          <a:noFill/>
        </p:spPr>
        <p:txBody>
          <a:bodyPr wrap="square">
            <a:spAutoFit/>
          </a:bodyPr>
          <a:lstStyle/>
          <a:p>
            <a:pPr>
              <a:lnSpc>
                <a:spcPct val="107000"/>
              </a:lnSpc>
              <a:spcAft>
                <a:spcPts val="800"/>
              </a:spcAft>
            </a:pPr>
            <a:r>
              <a:rPr lang="en-US" sz="1400" kern="100" dirty="0">
                <a:effectLst/>
                <a:ea typeface="Calibri" panose="020F0502020204030204" pitchFamily="34" charset="0"/>
                <a:cs typeface="Times New Roman" panose="02020603050405020304" pitchFamily="18" charset="0"/>
              </a:rPr>
              <a:t>Photos showing 8 steel I beam supporting Arc Amco as formwork for RC concrete decking.</a:t>
            </a:r>
            <a:r>
              <a:rPr lang="en-AU" sz="1400" kern="100" dirty="0">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Note concrete cover spalling off I beams. Not a major structural defects.</a:t>
            </a:r>
            <a:endParaRPr lang="en-AU" sz="1400" dirty="0"/>
          </a:p>
        </p:txBody>
      </p:sp>
      <p:pic>
        <p:nvPicPr>
          <p:cNvPr id="8" name="Picture 7">
            <a:extLst>
              <a:ext uri="{FF2B5EF4-FFF2-40B4-BE49-F238E27FC236}">
                <a16:creationId xmlns:a16="http://schemas.microsoft.com/office/drawing/2014/main" id="{CD087D04-F621-E3DD-E9BE-AF2833C105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7176" y="1930400"/>
            <a:ext cx="4919791" cy="2769616"/>
          </a:xfrm>
          <a:prstGeom prst="rect">
            <a:avLst/>
          </a:prstGeom>
        </p:spPr>
      </p:pic>
      <p:sp>
        <p:nvSpPr>
          <p:cNvPr id="10" name="TextBox 9">
            <a:extLst>
              <a:ext uri="{FF2B5EF4-FFF2-40B4-BE49-F238E27FC236}">
                <a16:creationId xmlns:a16="http://schemas.microsoft.com/office/drawing/2014/main" id="{F0BB3BB3-5214-9F16-D486-04D55AC48AB3}"/>
              </a:ext>
            </a:extLst>
          </p:cNvPr>
          <p:cNvSpPr txBox="1"/>
          <p:nvPr/>
        </p:nvSpPr>
        <p:spPr>
          <a:xfrm>
            <a:off x="5663186" y="4828853"/>
            <a:ext cx="4913781" cy="738664"/>
          </a:xfrm>
          <a:prstGeom prst="rect">
            <a:avLst/>
          </a:prstGeom>
          <a:noFill/>
        </p:spPr>
        <p:txBody>
          <a:bodyPr wrap="square">
            <a:spAutoFit/>
          </a:bodyPr>
          <a:lstStyle/>
          <a:p>
            <a:r>
              <a:rPr lang="en-US" sz="1400" dirty="0">
                <a:effectLst/>
                <a:ea typeface="Calibri" panose="020F0502020204030204" pitchFamily="34" charset="0"/>
                <a:cs typeface="Times New Roman" panose="02020603050405020304" pitchFamily="18" charset="0"/>
              </a:rPr>
              <a:t>Concrete wing wall being separated from bridge abutment wall. The displacement looks old and not caused by earth quake.</a:t>
            </a:r>
            <a:endParaRPr lang="en-AU" sz="1400" dirty="0"/>
          </a:p>
        </p:txBody>
      </p:sp>
    </p:spTree>
    <p:extLst>
      <p:ext uri="{BB962C8B-B14F-4D97-AF65-F5344CB8AC3E}">
        <p14:creationId xmlns:p14="http://schemas.microsoft.com/office/powerpoint/2010/main" val="1538320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dirty="0">
                <a:solidFill>
                  <a:schemeClr val="tx1"/>
                </a:solidFill>
                <a:effectLst>
                  <a:outerShdw blurRad="38100" dist="38100" dir="2700000" algn="tl">
                    <a:srgbClr val="000000">
                      <a:alpha val="43137"/>
                    </a:srgbClr>
                  </a:outerShdw>
                </a:effectLst>
              </a:rPr>
              <a:t>Roads (Cont.)</a:t>
            </a:r>
          </a:p>
        </p:txBody>
      </p:sp>
      <p:sp>
        <p:nvSpPr>
          <p:cNvPr id="4" name="Date Placeholder 3"/>
          <p:cNvSpPr>
            <a:spLocks noGrp="1"/>
          </p:cNvSpPr>
          <p:nvPr>
            <p:ph type="dt" sz="half" idx="10"/>
          </p:nvPr>
        </p:nvSpPr>
        <p:spPr/>
        <p:txBody>
          <a:bodyPr/>
          <a:lstStyle/>
          <a:p>
            <a:fld id="{A4797E98-B003-456C-8A0B-5920D9E6A1DF}" type="datetime4">
              <a:rPr lang="en-US" smtClean="0"/>
              <a:t>December 21, 2024</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
        <p:nvSpPr>
          <p:cNvPr id="12" name="Content Placeholder 2">
            <a:extLst>
              <a:ext uri="{FF2B5EF4-FFF2-40B4-BE49-F238E27FC236}">
                <a16:creationId xmlns:a16="http://schemas.microsoft.com/office/drawing/2014/main" id="{46C08511-B735-7BFF-0D37-E5117F7BBFBC}"/>
              </a:ext>
            </a:extLst>
          </p:cNvPr>
          <p:cNvSpPr>
            <a:spLocks noGrp="1"/>
          </p:cNvSpPr>
          <p:nvPr>
            <p:ph idx="1"/>
          </p:nvPr>
        </p:nvSpPr>
        <p:spPr>
          <a:xfrm>
            <a:off x="677334" y="1463041"/>
            <a:ext cx="9356128" cy="5045824"/>
          </a:xfrm>
        </p:spPr>
        <p:txBody>
          <a:bodyPr>
            <a:noAutofit/>
          </a:bodyPr>
          <a:lstStyle/>
          <a:p>
            <a:pPr marL="0" indent="0">
              <a:lnSpc>
                <a:spcPct val="107000"/>
              </a:lnSpc>
              <a:spcAft>
                <a:spcPts val="800"/>
              </a:spcAft>
              <a:buClrTx/>
              <a:buNone/>
            </a:pPr>
            <a:r>
              <a:rPr lang="en-US" b="1" kern="100" dirty="0">
                <a:ea typeface="Calibri" panose="020F0502020204030204" pitchFamily="34" charset="0"/>
                <a:cs typeface="Times New Roman" panose="02020603050405020304" pitchFamily="18" charset="0"/>
              </a:rPr>
              <a:t>PHOTOS (CONT.)</a:t>
            </a:r>
            <a:r>
              <a:rPr lang="en-US" b="1" kern="100" dirty="0">
                <a:effectLst/>
                <a:ea typeface="Calibri" panose="020F0502020204030204" pitchFamily="34" charset="0"/>
                <a:cs typeface="Times New Roman" panose="02020603050405020304" pitchFamily="18" charset="0"/>
              </a:rPr>
              <a:t>:</a:t>
            </a:r>
            <a:endParaRPr lang="en-AU" kern="1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15CD782-AAE1-219A-3314-63983A77DF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3" y="1930400"/>
            <a:ext cx="4919791" cy="2769616"/>
          </a:xfrm>
          <a:prstGeom prst="rect">
            <a:avLst/>
          </a:prstGeom>
        </p:spPr>
      </p:pic>
      <p:sp>
        <p:nvSpPr>
          <p:cNvPr id="7" name="TextBox 6">
            <a:extLst>
              <a:ext uri="{FF2B5EF4-FFF2-40B4-BE49-F238E27FC236}">
                <a16:creationId xmlns:a16="http://schemas.microsoft.com/office/drawing/2014/main" id="{C6D46A63-0F39-FB49-0C67-655A7B164953}"/>
              </a:ext>
            </a:extLst>
          </p:cNvPr>
          <p:cNvSpPr txBox="1"/>
          <p:nvPr/>
        </p:nvSpPr>
        <p:spPr>
          <a:xfrm>
            <a:off x="671321" y="5263071"/>
            <a:ext cx="4919791" cy="311304"/>
          </a:xfrm>
          <a:prstGeom prst="rect">
            <a:avLst/>
          </a:prstGeom>
          <a:noFill/>
        </p:spPr>
        <p:txBody>
          <a:bodyPr wrap="square">
            <a:spAutoFit/>
          </a:bodyPr>
          <a:lstStyle/>
          <a:p>
            <a:pPr>
              <a:lnSpc>
                <a:spcPct val="107000"/>
              </a:lnSpc>
              <a:spcAft>
                <a:spcPts val="800"/>
              </a:spcAft>
            </a:pPr>
            <a:r>
              <a:rPr lang="en-US" sz="1400" dirty="0">
                <a:effectLst/>
                <a:ea typeface="Calibri" panose="020F0502020204030204" pitchFamily="34" charset="0"/>
                <a:cs typeface="Times New Roman" panose="02020603050405020304" pitchFamily="18" charset="0"/>
              </a:rPr>
              <a:t>Crack on the down stream mele approach.</a:t>
            </a:r>
            <a:endParaRPr lang="en-AU" sz="1400" dirty="0"/>
          </a:p>
        </p:txBody>
      </p:sp>
      <p:pic>
        <p:nvPicPr>
          <p:cNvPr id="5" name="Picture 4">
            <a:extLst>
              <a:ext uri="{FF2B5EF4-FFF2-40B4-BE49-F238E27FC236}">
                <a16:creationId xmlns:a16="http://schemas.microsoft.com/office/drawing/2014/main" id="{9EBE5CAF-3EEE-75B1-A7CD-7B652F3D70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529957" y="1077777"/>
            <a:ext cx="3208529" cy="4913780"/>
          </a:xfrm>
          <a:prstGeom prst="rect">
            <a:avLst/>
          </a:prstGeom>
          <a:noFill/>
          <a:ln>
            <a:noFill/>
          </a:ln>
        </p:spPr>
      </p:pic>
    </p:spTree>
    <p:extLst>
      <p:ext uri="{BB962C8B-B14F-4D97-AF65-F5344CB8AC3E}">
        <p14:creationId xmlns:p14="http://schemas.microsoft.com/office/powerpoint/2010/main" val="2520800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dirty="0">
                <a:solidFill>
                  <a:schemeClr val="tx1"/>
                </a:solidFill>
                <a:effectLst>
                  <a:outerShdw blurRad="38100" dist="38100" dir="2700000" algn="tl">
                    <a:srgbClr val="000000">
                      <a:alpha val="43137"/>
                    </a:srgbClr>
                  </a:outerShdw>
                </a:effectLst>
              </a:rPr>
              <a:t>Roads (Cont.)</a:t>
            </a:r>
          </a:p>
        </p:txBody>
      </p:sp>
      <p:sp>
        <p:nvSpPr>
          <p:cNvPr id="4" name="Date Placeholder 3"/>
          <p:cNvSpPr>
            <a:spLocks noGrp="1"/>
          </p:cNvSpPr>
          <p:nvPr>
            <p:ph type="dt" sz="half" idx="10"/>
          </p:nvPr>
        </p:nvSpPr>
        <p:spPr/>
        <p:txBody>
          <a:bodyPr/>
          <a:lstStyle/>
          <a:p>
            <a:fld id="{A4797E98-B003-456C-8A0B-5920D9E6A1DF}" type="datetime4">
              <a:rPr lang="en-US" smtClean="0"/>
              <a:t>December 21, 2024</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
        <p:nvSpPr>
          <p:cNvPr id="12" name="Content Placeholder 2">
            <a:extLst>
              <a:ext uri="{FF2B5EF4-FFF2-40B4-BE49-F238E27FC236}">
                <a16:creationId xmlns:a16="http://schemas.microsoft.com/office/drawing/2014/main" id="{46C08511-B735-7BFF-0D37-E5117F7BBFBC}"/>
              </a:ext>
            </a:extLst>
          </p:cNvPr>
          <p:cNvSpPr>
            <a:spLocks noGrp="1"/>
          </p:cNvSpPr>
          <p:nvPr>
            <p:ph idx="1"/>
          </p:nvPr>
        </p:nvSpPr>
        <p:spPr>
          <a:xfrm>
            <a:off x="677334" y="1463041"/>
            <a:ext cx="9356128" cy="5045824"/>
          </a:xfrm>
        </p:spPr>
        <p:txBody>
          <a:bodyPr>
            <a:noAutofit/>
          </a:bodyPr>
          <a:lstStyle/>
          <a:p>
            <a:pPr marL="0" indent="0">
              <a:lnSpc>
                <a:spcPct val="107000"/>
              </a:lnSpc>
              <a:spcBef>
                <a:spcPts val="600"/>
              </a:spcBef>
              <a:spcAft>
                <a:spcPts val="600"/>
              </a:spcAft>
              <a:buNone/>
            </a:pPr>
            <a:r>
              <a:rPr lang="en-US" sz="1600" b="1" kern="100" dirty="0">
                <a:effectLst/>
                <a:ea typeface="Calibri" panose="020F0502020204030204" pitchFamily="34" charset="0"/>
                <a:cs typeface="Times New Roman" panose="02020603050405020304" pitchFamily="18" charset="0"/>
              </a:rPr>
              <a:t>RECOMMENDATION</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Bridge structure is currently in sound condition and could be used.</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Needs to maintain filling on crack at approach to ensure accessibility and continuous monitoring.</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Need inspection of bridge after next earthquakes and aftershocks.</a:t>
            </a:r>
            <a:endParaRPr lang="en-AU"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962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dirty="0">
                <a:solidFill>
                  <a:schemeClr val="tx1"/>
                </a:solidFill>
                <a:effectLst>
                  <a:outerShdw blurRad="38100" dist="38100" dir="2700000" algn="tl">
                    <a:srgbClr val="000000">
                      <a:alpha val="43137"/>
                    </a:srgbClr>
                  </a:outerShdw>
                </a:effectLst>
              </a:rPr>
              <a:t>Roads (Cont.)</a:t>
            </a:r>
          </a:p>
        </p:txBody>
      </p:sp>
      <p:sp>
        <p:nvSpPr>
          <p:cNvPr id="4" name="Date Placeholder 3"/>
          <p:cNvSpPr>
            <a:spLocks noGrp="1"/>
          </p:cNvSpPr>
          <p:nvPr>
            <p:ph type="dt" sz="half" idx="10"/>
          </p:nvPr>
        </p:nvSpPr>
        <p:spPr/>
        <p:txBody>
          <a:bodyPr/>
          <a:lstStyle/>
          <a:p>
            <a:fld id="{A4797E98-B003-456C-8A0B-5920D9E6A1DF}" type="datetime4">
              <a:rPr lang="en-US" smtClean="0"/>
              <a:t>December 21, 2024</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
        <p:nvSpPr>
          <p:cNvPr id="12" name="Content Placeholder 2">
            <a:extLst>
              <a:ext uri="{FF2B5EF4-FFF2-40B4-BE49-F238E27FC236}">
                <a16:creationId xmlns:a16="http://schemas.microsoft.com/office/drawing/2014/main" id="{46C08511-B735-7BFF-0D37-E5117F7BBFBC}"/>
              </a:ext>
            </a:extLst>
          </p:cNvPr>
          <p:cNvSpPr>
            <a:spLocks noGrp="1"/>
          </p:cNvSpPr>
          <p:nvPr>
            <p:ph idx="1"/>
          </p:nvPr>
        </p:nvSpPr>
        <p:spPr>
          <a:xfrm>
            <a:off x="677334" y="1463041"/>
            <a:ext cx="9356128" cy="5045824"/>
          </a:xfrm>
        </p:spPr>
        <p:txBody>
          <a:bodyPr>
            <a:noAutofit/>
          </a:bodyPr>
          <a:lstStyle/>
          <a:p>
            <a:pPr marL="0" indent="0">
              <a:lnSpc>
                <a:spcPct val="107000"/>
              </a:lnSpc>
              <a:spcBef>
                <a:spcPts val="600"/>
              </a:spcBef>
              <a:spcAft>
                <a:spcPts val="600"/>
              </a:spcAft>
              <a:buNone/>
            </a:pPr>
            <a:r>
              <a:rPr lang="en-US" sz="1600" b="1" kern="100" dirty="0">
                <a:effectLst/>
                <a:ea typeface="Calibri" panose="020F0502020204030204" pitchFamily="34" charset="0"/>
                <a:cs typeface="Times New Roman" panose="02020603050405020304" pitchFamily="18" charset="0"/>
              </a:rPr>
              <a:t>RECOMMENDATION (Cont.)</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Traffic is allowed to move across the bridge, but heavy loading needs to be minimized and controlled.</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Slowing done of traffic movement to cue traffic on the bridge increasing traffic loading must be avoided.</a:t>
            </a:r>
            <a:endParaRPr lang="en-AU" sz="1600" kern="100" dirty="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Tx/>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The bridge needs to be reconstructed as an immediate term measure as the current status cannot guarantee the future stability of the structure.</a:t>
            </a:r>
            <a:endParaRPr lang="en-AU"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629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dirty="0">
                <a:solidFill>
                  <a:schemeClr val="tx1"/>
                </a:solidFill>
                <a:effectLst>
                  <a:outerShdw blurRad="38100" dist="38100" dir="2700000" algn="tl">
                    <a:srgbClr val="000000">
                      <a:alpha val="43137"/>
                    </a:srgbClr>
                  </a:outerShdw>
                </a:effectLst>
              </a:rPr>
              <a:t>Roads (Cont.)</a:t>
            </a:r>
          </a:p>
        </p:txBody>
      </p:sp>
      <p:sp>
        <p:nvSpPr>
          <p:cNvPr id="4" name="Date Placeholder 3"/>
          <p:cNvSpPr>
            <a:spLocks noGrp="1"/>
          </p:cNvSpPr>
          <p:nvPr>
            <p:ph type="dt" sz="half" idx="10"/>
          </p:nvPr>
        </p:nvSpPr>
        <p:spPr/>
        <p:txBody>
          <a:bodyPr/>
          <a:lstStyle/>
          <a:p>
            <a:fld id="{A4797E98-B003-456C-8A0B-5920D9E6A1DF}" type="datetime4">
              <a:rPr lang="en-US" smtClean="0"/>
              <a:t>December 21, 2024</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
        <p:nvSpPr>
          <p:cNvPr id="12" name="Content Placeholder 2">
            <a:extLst>
              <a:ext uri="{FF2B5EF4-FFF2-40B4-BE49-F238E27FC236}">
                <a16:creationId xmlns:a16="http://schemas.microsoft.com/office/drawing/2014/main" id="{46C08511-B735-7BFF-0D37-E5117F7BBFBC}"/>
              </a:ext>
            </a:extLst>
          </p:cNvPr>
          <p:cNvSpPr>
            <a:spLocks noGrp="1"/>
          </p:cNvSpPr>
          <p:nvPr>
            <p:ph idx="1"/>
          </p:nvPr>
        </p:nvSpPr>
        <p:spPr>
          <a:xfrm>
            <a:off x="677334" y="1463041"/>
            <a:ext cx="9356128" cy="5045824"/>
          </a:xfrm>
        </p:spPr>
        <p:txBody>
          <a:bodyPr>
            <a:noAutofit/>
          </a:bodyPr>
          <a:lstStyle/>
          <a:p>
            <a:pPr marL="0" indent="0">
              <a:spcBef>
                <a:spcPts val="600"/>
              </a:spcBef>
              <a:spcAft>
                <a:spcPts val="600"/>
              </a:spcAft>
              <a:buNone/>
            </a:pPr>
            <a:r>
              <a:rPr lang="en-US" sz="1600" b="1" kern="100" dirty="0">
                <a:solidFill>
                  <a:schemeClr val="tx1"/>
                </a:solidFill>
                <a:effectLst/>
                <a:ea typeface="Calibri" panose="020F0502020204030204" pitchFamily="34" charset="0"/>
                <a:cs typeface="Times New Roman" panose="02020603050405020304" pitchFamily="18" charset="0"/>
              </a:rPr>
              <a:t>Name of Infrastructure: </a:t>
            </a:r>
            <a:r>
              <a:rPr lang="en-US" sz="1600" kern="100" dirty="0">
                <a:solidFill>
                  <a:schemeClr val="tx1"/>
                </a:solidFill>
                <a:effectLst/>
                <a:ea typeface="Calibri" panose="020F0502020204030204" pitchFamily="34" charset="0"/>
                <a:cs typeface="Times New Roman" panose="02020603050405020304" pitchFamily="18" charset="0"/>
              </a:rPr>
              <a:t>WHARF ROAD</a:t>
            </a:r>
            <a:endParaRPr lang="en-AU" sz="1600" kern="100" dirty="0">
              <a:solidFill>
                <a:schemeClr val="tx1"/>
              </a:solidFill>
              <a:effectLst/>
              <a:ea typeface="Calibri" panose="020F0502020204030204" pitchFamily="34" charset="0"/>
              <a:cs typeface="Times New Roman" panose="02020603050405020304" pitchFamily="18" charset="0"/>
            </a:endParaRPr>
          </a:p>
          <a:p>
            <a:pPr marL="0" indent="0">
              <a:spcBef>
                <a:spcPts val="600"/>
              </a:spcBef>
              <a:spcAft>
                <a:spcPts val="600"/>
              </a:spcAft>
              <a:buNone/>
            </a:pPr>
            <a:r>
              <a:rPr lang="en-US" sz="1600" b="1" kern="100" dirty="0">
                <a:solidFill>
                  <a:schemeClr val="tx1"/>
                </a:solidFill>
                <a:effectLst/>
                <a:ea typeface="Calibri" panose="020F0502020204030204" pitchFamily="34" charset="0"/>
                <a:cs typeface="Times New Roman" panose="02020603050405020304" pitchFamily="18" charset="0"/>
              </a:rPr>
              <a:t>Status:</a:t>
            </a:r>
          </a:p>
          <a:p>
            <a:pPr>
              <a:spcBef>
                <a:spcPts val="600"/>
              </a:spcBef>
              <a:spcAft>
                <a:spcPts val="600"/>
              </a:spcAft>
              <a:buClr>
                <a:schemeClr val="tx1"/>
              </a:buClr>
              <a:buSzPct val="100000"/>
              <a:buFont typeface="Wingdings" panose="05000000000000000000" pitchFamily="2" charset="2"/>
              <a:buChar char="§"/>
            </a:pPr>
            <a:r>
              <a:rPr lang="en-US" sz="1600" b="1" kern="100" dirty="0">
                <a:solidFill>
                  <a:schemeClr val="tx1"/>
                </a:solidFill>
                <a:ea typeface="Calibri" panose="020F0502020204030204" pitchFamily="34" charset="0"/>
                <a:cs typeface="Times New Roman" panose="02020603050405020304" pitchFamily="18" charset="0"/>
              </a:rPr>
              <a:t>Lapetasi Wharf </a:t>
            </a:r>
            <a:r>
              <a:rPr lang="en-US" sz="1600" kern="100" dirty="0">
                <a:solidFill>
                  <a:schemeClr val="tx1"/>
                </a:solidFill>
                <a:ea typeface="Calibri" panose="020F0502020204030204" pitchFamily="34" charset="0"/>
                <a:cs typeface="Times New Roman" panose="02020603050405020304" pitchFamily="18" charset="0"/>
              </a:rPr>
              <a:t>- Operational</a:t>
            </a:r>
          </a:p>
          <a:p>
            <a:pPr>
              <a:spcBef>
                <a:spcPts val="600"/>
              </a:spcBef>
              <a:spcAft>
                <a:spcPts val="600"/>
              </a:spcAft>
              <a:buClr>
                <a:schemeClr val="tx1"/>
              </a:buClr>
              <a:buSzPct val="100000"/>
              <a:buFont typeface="Wingdings" panose="05000000000000000000" pitchFamily="2" charset="2"/>
              <a:buChar char="§"/>
            </a:pPr>
            <a:r>
              <a:rPr lang="en-US" sz="1600" b="1" kern="100" dirty="0">
                <a:solidFill>
                  <a:schemeClr val="tx1"/>
                </a:solidFill>
                <a:ea typeface="Calibri" panose="020F0502020204030204" pitchFamily="34" charset="0"/>
                <a:cs typeface="Times New Roman" panose="02020603050405020304" pitchFamily="18" charset="0"/>
              </a:rPr>
              <a:t>Partial access – </a:t>
            </a:r>
            <a:r>
              <a:rPr lang="en-GB" sz="1600" dirty="0">
                <a:solidFill>
                  <a:schemeClr val="tx1"/>
                </a:solidFill>
              </a:rPr>
              <a:t>Road to Lapetasi, Main Wharf &amp; Temporary Domestic Wharf (3 Contractors undertaking landslide clearing: Entreprise Dinh Van Tu, DJ Auto, and Road Stabiliser Process Entreprise Ltd.)</a:t>
            </a:r>
          </a:p>
          <a:p>
            <a:pPr marL="0" indent="0">
              <a:spcBef>
                <a:spcPts val="600"/>
              </a:spcBef>
              <a:spcAft>
                <a:spcPts val="600"/>
              </a:spcAft>
              <a:buNone/>
            </a:pPr>
            <a:r>
              <a:rPr lang="en-US" sz="1600" b="1" kern="100" dirty="0">
                <a:solidFill>
                  <a:schemeClr val="tx1"/>
                </a:solidFill>
                <a:ea typeface="Calibri" panose="020F0502020204030204" pitchFamily="34" charset="0"/>
                <a:cs typeface="Times New Roman" panose="02020603050405020304" pitchFamily="18" charset="0"/>
              </a:rPr>
              <a:t>What’s Next?</a:t>
            </a:r>
          </a:p>
          <a:p>
            <a:pPr>
              <a:spcBef>
                <a:spcPts val="600"/>
              </a:spcBef>
              <a:spcAft>
                <a:spcPts val="600"/>
              </a:spcAft>
              <a:buClrTx/>
              <a:buFont typeface="Wingdings" panose="05000000000000000000" pitchFamily="2" charset="2"/>
              <a:buChar char="§"/>
            </a:pPr>
            <a:r>
              <a:rPr lang="en-US" sz="1600" kern="100" dirty="0">
                <a:solidFill>
                  <a:schemeClr val="tx1"/>
                </a:solidFill>
                <a:ea typeface="Calibri" panose="020F0502020204030204" pitchFamily="34" charset="0"/>
                <a:cs typeface="Times New Roman" panose="02020603050405020304" pitchFamily="18" charset="0"/>
              </a:rPr>
              <a:t>Suspend access and operation to Main Wharf</a:t>
            </a:r>
          </a:p>
          <a:p>
            <a:pPr>
              <a:spcBef>
                <a:spcPts val="600"/>
              </a:spcBef>
              <a:spcAft>
                <a:spcPts val="600"/>
              </a:spcAft>
              <a:buClrTx/>
              <a:buFont typeface="Wingdings" panose="05000000000000000000" pitchFamily="2" charset="2"/>
              <a:buChar char="§"/>
            </a:pPr>
            <a:r>
              <a:rPr lang="en-US" sz="1600" kern="100" dirty="0">
                <a:solidFill>
                  <a:schemeClr val="tx1"/>
                </a:solidFill>
                <a:ea typeface="Calibri" panose="020F0502020204030204" pitchFamily="34" charset="0"/>
                <a:cs typeface="Times New Roman" panose="02020603050405020304" pitchFamily="18" charset="0"/>
              </a:rPr>
              <a:t>Inform residence at </a:t>
            </a:r>
            <a:r>
              <a:rPr lang="en-US" sz="1600" kern="100" dirty="0" err="1">
                <a:solidFill>
                  <a:schemeClr val="tx1"/>
                </a:solidFill>
                <a:ea typeface="Calibri" panose="020F0502020204030204" pitchFamily="34" charset="0"/>
                <a:cs typeface="Times New Roman" panose="02020603050405020304" pitchFamily="18" charset="0"/>
              </a:rPr>
              <a:t>Elluk</a:t>
            </a:r>
            <a:r>
              <a:rPr lang="en-US" sz="1600" kern="100" dirty="0">
                <a:solidFill>
                  <a:schemeClr val="tx1"/>
                </a:solidFill>
                <a:ea typeface="Calibri" panose="020F0502020204030204" pitchFamily="34" charset="0"/>
                <a:cs typeface="Times New Roman" panose="02020603050405020304" pitchFamily="18" charset="0"/>
              </a:rPr>
              <a:t> who are at risk</a:t>
            </a:r>
          </a:p>
          <a:p>
            <a:pPr>
              <a:spcBef>
                <a:spcPts val="600"/>
              </a:spcBef>
              <a:spcAft>
                <a:spcPts val="600"/>
              </a:spcAft>
              <a:buClrTx/>
              <a:buFont typeface="Wingdings" panose="05000000000000000000" pitchFamily="2" charset="2"/>
              <a:buChar char="§"/>
            </a:pPr>
            <a:r>
              <a:rPr lang="en-US" sz="1600" kern="100" dirty="0">
                <a:solidFill>
                  <a:schemeClr val="tx1"/>
                </a:solidFill>
                <a:ea typeface="Calibri" panose="020F0502020204030204" pitchFamily="34" charset="0"/>
                <a:cs typeface="Times New Roman" panose="02020603050405020304" pitchFamily="18" charset="0"/>
              </a:rPr>
              <a:t>Continuation of landslide clearing to access Main and Temporary Domestic Wharf.</a:t>
            </a:r>
          </a:p>
          <a:p>
            <a:pPr>
              <a:spcBef>
                <a:spcPts val="600"/>
              </a:spcBef>
              <a:spcAft>
                <a:spcPts val="600"/>
              </a:spcAft>
              <a:buClrTx/>
              <a:buFont typeface="Wingdings" panose="05000000000000000000" pitchFamily="2" charset="2"/>
              <a:buChar char="§"/>
            </a:pPr>
            <a:r>
              <a:rPr lang="en-US" sz="1600" kern="100" dirty="0">
                <a:solidFill>
                  <a:schemeClr val="tx1"/>
                </a:solidFill>
                <a:ea typeface="Calibri" panose="020F0502020204030204" pitchFamily="34" charset="0"/>
                <a:cs typeface="Times New Roman" panose="02020603050405020304" pitchFamily="18" charset="0"/>
              </a:rPr>
              <a:t>Risk of further landslide (disturbed/ unstable materials).</a:t>
            </a:r>
          </a:p>
          <a:p>
            <a:pPr marL="0" indent="0">
              <a:spcBef>
                <a:spcPts val="600"/>
              </a:spcBef>
              <a:spcAft>
                <a:spcPts val="600"/>
              </a:spcAft>
              <a:buNone/>
            </a:pPr>
            <a:r>
              <a:rPr lang="en-AU" sz="1600" b="1" kern="100" dirty="0">
                <a:solidFill>
                  <a:schemeClr val="tx1"/>
                </a:solidFill>
                <a:ea typeface="Calibri" panose="020F0502020204030204" pitchFamily="34" charset="0"/>
                <a:cs typeface="Times New Roman" panose="02020603050405020304" pitchFamily="18" charset="0"/>
              </a:rPr>
              <a:t>Way Forward:</a:t>
            </a:r>
          </a:p>
          <a:p>
            <a:pPr>
              <a:spcBef>
                <a:spcPts val="600"/>
              </a:spcBef>
              <a:spcAft>
                <a:spcPts val="600"/>
              </a:spcAft>
              <a:buClrTx/>
              <a:buFont typeface="Wingdings" panose="05000000000000000000" pitchFamily="2" charset="2"/>
              <a:buChar char="§"/>
            </a:pPr>
            <a:r>
              <a:rPr lang="en-US" sz="1600" kern="100" dirty="0">
                <a:solidFill>
                  <a:schemeClr val="tx1"/>
                </a:solidFill>
                <a:ea typeface="Calibri" panose="020F0502020204030204" pitchFamily="34" charset="0"/>
                <a:cs typeface="Times New Roman" panose="02020603050405020304" pitchFamily="18" charset="0"/>
              </a:rPr>
              <a:t>Engage experts from Donor partners to undertake detail assessment on the options and provide recommendations to mitigate the risk of future landslides.</a:t>
            </a:r>
          </a:p>
          <a:p>
            <a:pPr marL="0" indent="0">
              <a:spcBef>
                <a:spcPts val="600"/>
              </a:spcBef>
              <a:spcAft>
                <a:spcPts val="600"/>
              </a:spcAft>
              <a:buNone/>
            </a:pPr>
            <a:endParaRPr lang="en-AU" sz="1600" b="1" kern="100" dirty="0">
              <a:solidFill>
                <a:schemeClr val="tx1"/>
              </a:solidFill>
              <a:effectLst/>
              <a:ea typeface="Calibri" panose="020F0502020204030204" pitchFamily="34" charset="0"/>
              <a:cs typeface="Times New Roman" panose="02020603050405020304" pitchFamily="18" charset="0"/>
            </a:endParaRPr>
          </a:p>
          <a:p>
            <a:pPr marL="0" indent="0">
              <a:spcBef>
                <a:spcPts val="600"/>
              </a:spcBef>
              <a:spcAft>
                <a:spcPts val="600"/>
              </a:spcAft>
              <a:buNone/>
            </a:pPr>
            <a:endParaRPr lang="en-US" sz="1600" b="1"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2003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dirty="0">
                <a:solidFill>
                  <a:schemeClr val="tx1"/>
                </a:solidFill>
                <a:effectLst>
                  <a:outerShdw blurRad="38100" dist="38100" dir="2700000" algn="tl">
                    <a:srgbClr val="000000">
                      <a:alpha val="43137"/>
                    </a:srgbClr>
                  </a:outerShdw>
                </a:effectLst>
              </a:rPr>
              <a:t>Roads (Cont.)</a:t>
            </a:r>
          </a:p>
        </p:txBody>
      </p:sp>
      <p:sp>
        <p:nvSpPr>
          <p:cNvPr id="4" name="Date Placeholder 3"/>
          <p:cNvSpPr>
            <a:spLocks noGrp="1"/>
          </p:cNvSpPr>
          <p:nvPr>
            <p:ph type="dt" sz="half" idx="10"/>
          </p:nvPr>
        </p:nvSpPr>
        <p:spPr/>
        <p:txBody>
          <a:bodyPr/>
          <a:lstStyle/>
          <a:p>
            <a:fld id="{A4797E98-B003-456C-8A0B-5920D9E6A1DF}" type="datetime4">
              <a:rPr lang="en-US" smtClean="0"/>
              <a:t>December 21, 2024</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5" name="Picture 4">
            <a:extLst>
              <a:ext uri="{FF2B5EF4-FFF2-40B4-BE49-F238E27FC236}">
                <a16:creationId xmlns:a16="http://schemas.microsoft.com/office/drawing/2014/main" id="{FD904E72-BB45-44FB-50EC-BF9788F25610}"/>
              </a:ext>
            </a:extLst>
          </p:cNvPr>
          <p:cNvPicPr>
            <a:picLocks noChangeAspect="1"/>
          </p:cNvPicPr>
          <p:nvPr/>
        </p:nvPicPr>
        <p:blipFill>
          <a:blip r:embed="rId2"/>
          <a:stretch>
            <a:fillRect/>
          </a:stretch>
        </p:blipFill>
        <p:spPr>
          <a:xfrm>
            <a:off x="677334" y="1481977"/>
            <a:ext cx="5477435" cy="3081057"/>
          </a:xfrm>
          <a:prstGeom prst="rect">
            <a:avLst/>
          </a:prstGeom>
        </p:spPr>
      </p:pic>
      <p:pic>
        <p:nvPicPr>
          <p:cNvPr id="8" name="Picture 7">
            <a:extLst>
              <a:ext uri="{FF2B5EF4-FFF2-40B4-BE49-F238E27FC236}">
                <a16:creationId xmlns:a16="http://schemas.microsoft.com/office/drawing/2014/main" id="{49E9CC03-6C66-568B-AF39-0A147247BA4A}"/>
              </a:ext>
            </a:extLst>
          </p:cNvPr>
          <p:cNvPicPr>
            <a:picLocks noChangeAspect="1"/>
          </p:cNvPicPr>
          <p:nvPr/>
        </p:nvPicPr>
        <p:blipFill>
          <a:blip r:embed="rId3"/>
          <a:stretch>
            <a:fillRect/>
          </a:stretch>
        </p:blipFill>
        <p:spPr>
          <a:xfrm>
            <a:off x="6154769" y="3301253"/>
            <a:ext cx="5669678" cy="3189194"/>
          </a:xfrm>
          <a:prstGeom prst="rect">
            <a:avLst/>
          </a:prstGeom>
        </p:spPr>
      </p:pic>
      <p:sp>
        <p:nvSpPr>
          <p:cNvPr id="9" name="Oval 8">
            <a:extLst>
              <a:ext uri="{FF2B5EF4-FFF2-40B4-BE49-F238E27FC236}">
                <a16:creationId xmlns:a16="http://schemas.microsoft.com/office/drawing/2014/main" id="{498291F7-FA8E-F21D-DBD4-4B95DBC35C99}"/>
              </a:ext>
            </a:extLst>
          </p:cNvPr>
          <p:cNvSpPr/>
          <p:nvPr/>
        </p:nvSpPr>
        <p:spPr>
          <a:xfrm rot="19973051">
            <a:off x="8915847" y="3721923"/>
            <a:ext cx="1484634" cy="6055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Callout: Line 9">
            <a:extLst>
              <a:ext uri="{FF2B5EF4-FFF2-40B4-BE49-F238E27FC236}">
                <a16:creationId xmlns:a16="http://schemas.microsoft.com/office/drawing/2014/main" id="{49546BC8-54DA-02CC-7517-C44A76EB6D8A}"/>
              </a:ext>
            </a:extLst>
          </p:cNvPr>
          <p:cNvSpPr/>
          <p:nvPr/>
        </p:nvSpPr>
        <p:spPr>
          <a:xfrm>
            <a:off x="6875929" y="1855694"/>
            <a:ext cx="1066800" cy="735106"/>
          </a:xfrm>
          <a:prstGeom prst="borderCallout1">
            <a:avLst>
              <a:gd name="adj1" fmla="val 43140"/>
              <a:gd name="adj2" fmla="val 100911"/>
              <a:gd name="adj3" fmla="val 260061"/>
              <a:gd name="adj4" fmla="val 245701"/>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kern="100" dirty="0">
                <a:solidFill>
                  <a:schemeClr val="tx1"/>
                </a:solidFill>
                <a:ea typeface="Calibri" panose="020F0502020204030204" pitchFamily="34" charset="0"/>
                <a:cs typeface="Times New Roman" panose="02020603050405020304" pitchFamily="18" charset="0"/>
              </a:rPr>
              <a:t>Disturbed/ unstable materials</a:t>
            </a:r>
            <a:endParaRPr lang="en-AU" sz="1200" dirty="0"/>
          </a:p>
        </p:txBody>
      </p:sp>
    </p:spTree>
    <p:extLst>
      <p:ext uri="{BB962C8B-B14F-4D97-AF65-F5344CB8AC3E}">
        <p14:creationId xmlns:p14="http://schemas.microsoft.com/office/powerpoint/2010/main" val="1586924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06613" cy="1320800"/>
          </a:xfrm>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b="1" dirty="0">
                <a:solidFill>
                  <a:schemeClr val="tx1"/>
                </a:solidFill>
                <a:effectLst>
                  <a:outerShdw blurRad="38100" dist="38100" dir="2700000" algn="tl">
                    <a:srgbClr val="000000">
                      <a:alpha val="43137"/>
                    </a:srgbClr>
                  </a:outerShdw>
                </a:effectLst>
              </a:rPr>
              <a:t>Ports &amp; Harbour</a:t>
            </a:r>
          </a:p>
        </p:txBody>
      </p:sp>
      <p:sp>
        <p:nvSpPr>
          <p:cNvPr id="7" name="Date Placeholder 6"/>
          <p:cNvSpPr>
            <a:spLocks noGrp="1"/>
          </p:cNvSpPr>
          <p:nvPr>
            <p:ph type="dt" sz="half" idx="10"/>
          </p:nvPr>
        </p:nvSpPr>
        <p:spPr/>
        <p:txBody>
          <a:bodyPr/>
          <a:lstStyle/>
          <a:p>
            <a:fld id="{FADE1C3D-EB01-4735-BE86-16787FEFE15D}" type="datetime4">
              <a:rPr lang="en-US" smtClean="0"/>
              <a:t>December 21, 2024</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18</a:t>
            </a:fld>
            <a:endParaRPr lang="en-US" dirty="0"/>
          </a:p>
        </p:txBody>
      </p:sp>
      <p:sp>
        <p:nvSpPr>
          <p:cNvPr id="4" name="TextBox 3">
            <a:extLst>
              <a:ext uri="{FF2B5EF4-FFF2-40B4-BE49-F238E27FC236}">
                <a16:creationId xmlns:a16="http://schemas.microsoft.com/office/drawing/2014/main" id="{873BF1F5-0685-AE0D-2D6F-34A4FE7AB4E0}"/>
              </a:ext>
            </a:extLst>
          </p:cNvPr>
          <p:cNvSpPr txBox="1"/>
          <p:nvPr/>
        </p:nvSpPr>
        <p:spPr>
          <a:xfrm>
            <a:off x="1138687" y="1656272"/>
            <a:ext cx="8906613" cy="3077766"/>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solidFill>
                  <a:schemeClr val="accent2">
                    <a:lumMod val="60000"/>
                    <a:lumOff val="40000"/>
                  </a:schemeClr>
                </a:solidFill>
              </a:rPr>
              <a:t>Assessment of Lapetasi Multipurpose Wharf: </a:t>
            </a:r>
            <a:r>
              <a:rPr lang="en-US" sz="1600" dirty="0"/>
              <a:t>There is settlement evident from inspection, however, the structure is intact. Berthing can still happen.</a:t>
            </a:r>
          </a:p>
          <a:p>
            <a:pPr marL="285750" indent="-285750">
              <a:spcBef>
                <a:spcPts val="600"/>
              </a:spcBef>
              <a:spcAft>
                <a:spcPts val="600"/>
              </a:spcAft>
              <a:buFont typeface="Wingdings" panose="05000000000000000000" pitchFamily="2" charset="2"/>
              <a:buChar char="§"/>
            </a:pPr>
            <a:r>
              <a:rPr lang="en-US" sz="1600" dirty="0">
                <a:solidFill>
                  <a:schemeClr val="accent2">
                    <a:lumMod val="60000"/>
                    <a:lumOff val="40000"/>
                  </a:schemeClr>
                </a:solidFill>
              </a:rPr>
              <a:t>Assessment of Main Wharf: </a:t>
            </a:r>
            <a:r>
              <a:rPr lang="en-US" sz="1600" dirty="0"/>
              <a:t>There is displacement of about 20-30cm between the main berthing structure and pier. Berthing can still happen.</a:t>
            </a:r>
          </a:p>
          <a:p>
            <a:pPr marL="285750" indent="-285750">
              <a:spcBef>
                <a:spcPts val="600"/>
              </a:spcBef>
              <a:spcAft>
                <a:spcPts val="600"/>
              </a:spcAft>
              <a:buFont typeface="Wingdings" panose="05000000000000000000" pitchFamily="2" charset="2"/>
              <a:buChar char="§"/>
            </a:pPr>
            <a:r>
              <a:rPr lang="en-US" sz="1600" dirty="0"/>
              <a:t>Detailed assessment report to be provided to fuel supplier</a:t>
            </a:r>
          </a:p>
          <a:p>
            <a:pPr marL="285750" indent="-285750">
              <a:spcBef>
                <a:spcPts val="600"/>
              </a:spcBef>
              <a:spcAft>
                <a:spcPts val="600"/>
              </a:spcAft>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Office Administration: Unsafe to undertake clearing activity</a:t>
            </a:r>
          </a:p>
          <a:p>
            <a:pPr marL="285750" indent="-285750">
              <a:spcBef>
                <a:spcPts val="600"/>
              </a:spcBef>
              <a:spcAft>
                <a:spcPts val="600"/>
              </a:spcAft>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Engineers report to confirm building safety status</a:t>
            </a:r>
          </a:p>
          <a:p>
            <a:pPr marL="285750" indent="-285750">
              <a:spcBef>
                <a:spcPts val="600"/>
              </a:spcBef>
              <a:spcAft>
                <a:spcPts val="600"/>
              </a:spcAft>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GAS and Fuel tankers can still offload at main port – pending line inspection reports by Origin and SSP</a:t>
            </a:r>
            <a:endParaRPr lang="en-AU"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093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647767" cy="1320800"/>
          </a:xfrm>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b="1" dirty="0">
                <a:solidFill>
                  <a:schemeClr val="tx1"/>
                </a:solidFill>
                <a:effectLst>
                  <a:outerShdw blurRad="38100" dist="38100" dir="2700000" algn="tl">
                    <a:srgbClr val="000000">
                      <a:alpha val="43137"/>
                    </a:srgbClr>
                  </a:outerShdw>
                </a:effectLst>
              </a:rPr>
              <a:t>Ports &amp; Harbour (Cont.)</a:t>
            </a:r>
          </a:p>
        </p:txBody>
      </p:sp>
      <p:sp>
        <p:nvSpPr>
          <p:cNvPr id="7" name="Date Placeholder 6"/>
          <p:cNvSpPr>
            <a:spLocks noGrp="1"/>
          </p:cNvSpPr>
          <p:nvPr>
            <p:ph type="dt" sz="half" idx="10"/>
          </p:nvPr>
        </p:nvSpPr>
        <p:spPr/>
        <p:txBody>
          <a:bodyPr/>
          <a:lstStyle/>
          <a:p>
            <a:fld id="{FADE1C3D-EB01-4735-BE86-16787FEFE15D}" type="datetime4">
              <a:rPr lang="en-US" smtClean="0"/>
              <a:t>December 21, 2024</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19</a:t>
            </a:fld>
            <a:endParaRPr lang="en-US" dirty="0"/>
          </a:p>
        </p:txBody>
      </p:sp>
      <p:sp>
        <p:nvSpPr>
          <p:cNvPr id="4" name="TextBox 3">
            <a:extLst>
              <a:ext uri="{FF2B5EF4-FFF2-40B4-BE49-F238E27FC236}">
                <a16:creationId xmlns:a16="http://schemas.microsoft.com/office/drawing/2014/main" id="{873BF1F5-0685-AE0D-2D6F-34A4FE7AB4E0}"/>
              </a:ext>
            </a:extLst>
          </p:cNvPr>
          <p:cNvSpPr txBox="1"/>
          <p:nvPr/>
        </p:nvSpPr>
        <p:spPr>
          <a:xfrm>
            <a:off x="1138687" y="1656272"/>
            <a:ext cx="8906613" cy="1171796"/>
          </a:xfrm>
          <a:prstGeom prst="rect">
            <a:avLst/>
          </a:prstGeom>
          <a:noFill/>
        </p:spPr>
        <p:txBody>
          <a:bodyPr wrap="square" rtlCol="0">
            <a:spAutoFit/>
          </a:bodyPr>
          <a:lstStyle/>
          <a:p>
            <a:pPr marL="342900" lvl="0" indent="-342900">
              <a:lnSpc>
                <a:spcPct val="107000"/>
              </a:lnSpc>
              <a:spcBef>
                <a:spcPts val="600"/>
              </a:spcBef>
              <a:spcAft>
                <a:spcPts val="600"/>
              </a:spcAft>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Cruise ship on the 24</a:t>
            </a:r>
            <a:r>
              <a:rPr lang="en-US" sz="1600" kern="100" baseline="30000" dirty="0">
                <a:effectLst/>
                <a:ea typeface="Calibri" panose="020F0502020204030204" pitchFamily="34" charset="0"/>
                <a:cs typeface="Times New Roman" panose="02020603050405020304" pitchFamily="18" charset="0"/>
              </a:rPr>
              <a:t>th</a:t>
            </a:r>
            <a:r>
              <a:rPr lang="en-US" sz="1600" kern="100" dirty="0">
                <a:effectLst/>
                <a:ea typeface="Calibri" panose="020F0502020204030204" pitchFamily="34" charset="0"/>
                <a:cs typeface="Times New Roman" panose="02020603050405020304" pitchFamily="18" charset="0"/>
              </a:rPr>
              <a:t> of December will anchor in the harbor</a:t>
            </a:r>
            <a:endParaRPr lang="en-AU" sz="1600" kern="100" dirty="0">
              <a:effectLst/>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No Access to Domestic wharf – (negotiation for temporary relocation to Sino Van)</a:t>
            </a:r>
            <a:endParaRPr lang="en-AU" sz="1600" kern="100" dirty="0">
              <a:effectLst/>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Wingdings" panose="05000000000000000000" pitchFamily="2" charset="2"/>
              <a:buChar char="§"/>
            </a:pPr>
            <a:r>
              <a:rPr lang="en-US" sz="1600" kern="100" dirty="0">
                <a:effectLst/>
                <a:ea typeface="Calibri" panose="020F0502020204030204" pitchFamily="34" charset="0"/>
                <a:cs typeface="Times New Roman" panose="02020603050405020304" pitchFamily="18" charset="0"/>
              </a:rPr>
              <a:t>VMSA to send instruction to restrict inbound movement of people into Efate</a:t>
            </a:r>
            <a:endParaRPr lang="en-AU"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10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Agenda</a:t>
            </a:r>
          </a:p>
        </p:txBody>
      </p:sp>
      <p:sp>
        <p:nvSpPr>
          <p:cNvPr id="3" name="Content Placeholder 2"/>
          <p:cNvSpPr>
            <a:spLocks noGrp="1"/>
          </p:cNvSpPr>
          <p:nvPr>
            <p:ph idx="1"/>
          </p:nvPr>
        </p:nvSpPr>
        <p:spPr>
          <a:xfrm>
            <a:off x="677334" y="1463041"/>
            <a:ext cx="9356128" cy="5045824"/>
          </a:xfrm>
        </p:spPr>
        <p:txBody>
          <a:bodyPr>
            <a:normAutofit/>
          </a:bodyPr>
          <a:lstStyle/>
          <a:p>
            <a:pPr indent="-548640">
              <a:lnSpc>
                <a:spcPct val="150000"/>
              </a:lnSpc>
              <a:buClr>
                <a:schemeClr val="tx1"/>
              </a:buClr>
              <a:buSzPct val="100000"/>
              <a:buFont typeface="+mj-lt"/>
              <a:buAutoNum type="arabicPeriod"/>
            </a:pPr>
            <a:r>
              <a:rPr lang="en-GB" b="1" dirty="0"/>
              <a:t>Background</a:t>
            </a:r>
          </a:p>
          <a:p>
            <a:pPr indent="-548640">
              <a:lnSpc>
                <a:spcPct val="150000"/>
              </a:lnSpc>
              <a:buClr>
                <a:schemeClr val="tx1"/>
              </a:buClr>
              <a:buSzPct val="100000"/>
              <a:buFont typeface="+mj-lt"/>
              <a:buAutoNum type="arabicPeriod"/>
            </a:pPr>
            <a:r>
              <a:rPr lang="en-GB" b="1" dirty="0"/>
              <a:t>Milestones</a:t>
            </a:r>
          </a:p>
          <a:p>
            <a:pPr indent="-548640">
              <a:lnSpc>
                <a:spcPct val="150000"/>
              </a:lnSpc>
              <a:buClr>
                <a:schemeClr val="tx1"/>
              </a:buClr>
              <a:buSzPct val="100000"/>
              <a:buFont typeface="+mj-lt"/>
              <a:buAutoNum type="arabicPeriod"/>
            </a:pPr>
            <a:r>
              <a:rPr lang="en-GB" b="1" dirty="0"/>
              <a:t>Situation Update</a:t>
            </a:r>
          </a:p>
          <a:p>
            <a:pPr indent="-548640">
              <a:lnSpc>
                <a:spcPct val="150000"/>
              </a:lnSpc>
              <a:buClr>
                <a:schemeClr val="tx1"/>
              </a:buClr>
              <a:buSzPct val="100000"/>
              <a:buFont typeface="+mj-lt"/>
              <a:buAutoNum type="arabicPeriod"/>
            </a:pPr>
            <a:r>
              <a:rPr lang="en-GB" b="1" dirty="0"/>
              <a:t>Deployment of Assessment Team</a:t>
            </a:r>
          </a:p>
          <a:p>
            <a:pPr indent="-548640">
              <a:lnSpc>
                <a:spcPct val="150000"/>
              </a:lnSpc>
              <a:buClr>
                <a:schemeClr val="tx1"/>
              </a:buClr>
              <a:buSzPct val="100000"/>
              <a:buFont typeface="+mj-lt"/>
              <a:buAutoNum type="arabicPeriod"/>
            </a:pPr>
            <a:r>
              <a:rPr lang="en-GB" b="1" dirty="0"/>
              <a:t>Stakeholder’s Feedback &amp; Update</a:t>
            </a:r>
          </a:p>
          <a:p>
            <a:pPr indent="-548640">
              <a:lnSpc>
                <a:spcPct val="150000"/>
              </a:lnSpc>
              <a:buClr>
                <a:schemeClr val="tx1"/>
              </a:buClr>
              <a:buSzPct val="100000"/>
              <a:buFont typeface="+mj-lt"/>
              <a:buAutoNum type="arabicPeriod"/>
            </a:pPr>
            <a:r>
              <a:rPr lang="en-GB" b="1" dirty="0"/>
              <a:t>I.T.PB Cluster Request to NDMO</a:t>
            </a:r>
          </a:p>
          <a:p>
            <a:pPr indent="-548640">
              <a:lnSpc>
                <a:spcPct val="150000"/>
              </a:lnSpc>
              <a:buClr>
                <a:schemeClr val="tx1"/>
              </a:buClr>
              <a:buSzPct val="100000"/>
              <a:buFont typeface="+mj-lt"/>
              <a:buAutoNum type="arabicPeriod"/>
            </a:pPr>
            <a:r>
              <a:rPr lang="en-GB" b="1" dirty="0"/>
              <a:t>Any Other Business (</a:t>
            </a:r>
            <a:r>
              <a:rPr lang="en-GB" b="1" dirty="0" err="1"/>
              <a:t>AoB</a:t>
            </a:r>
            <a:r>
              <a:rPr lang="en-GB" b="1" dirty="0"/>
              <a:t>)</a:t>
            </a:r>
          </a:p>
          <a:p>
            <a:pPr>
              <a:buClr>
                <a:schemeClr val="tx1"/>
              </a:buClr>
              <a:buSzPct val="100000"/>
              <a:buFont typeface="+mj-lt"/>
              <a:buAutoNum type="arabicPeriod"/>
            </a:pPr>
            <a:endParaRPr lang="en-GB" b="1" dirty="0"/>
          </a:p>
        </p:txBody>
      </p:sp>
      <p:sp>
        <p:nvSpPr>
          <p:cNvPr id="4" name="Date Placeholder 3"/>
          <p:cNvSpPr>
            <a:spLocks noGrp="1"/>
          </p:cNvSpPr>
          <p:nvPr>
            <p:ph type="dt" sz="half" idx="10"/>
          </p:nvPr>
        </p:nvSpPr>
        <p:spPr/>
        <p:txBody>
          <a:bodyPr/>
          <a:lstStyle/>
          <a:p>
            <a:fld id="{77BEA0AC-881A-4BD4-8B09-29284D2CF68D}" type="datetime4">
              <a:rPr lang="en-US" smtClean="0"/>
              <a:t>December 21, 2024</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578677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06613" cy="1320800"/>
          </a:xfrm>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b="1" dirty="0">
                <a:solidFill>
                  <a:schemeClr val="tx1"/>
                </a:solidFill>
                <a:effectLst>
                  <a:outerShdw blurRad="38100" dist="38100" dir="2700000" algn="tl">
                    <a:srgbClr val="000000">
                      <a:alpha val="43137"/>
                    </a:srgbClr>
                  </a:outerShdw>
                </a:effectLst>
              </a:rPr>
              <a:t>Airports</a:t>
            </a:r>
          </a:p>
        </p:txBody>
      </p:sp>
      <p:sp>
        <p:nvSpPr>
          <p:cNvPr id="7" name="Date Placeholder 6"/>
          <p:cNvSpPr>
            <a:spLocks noGrp="1"/>
          </p:cNvSpPr>
          <p:nvPr>
            <p:ph type="dt" sz="half" idx="10"/>
          </p:nvPr>
        </p:nvSpPr>
        <p:spPr/>
        <p:txBody>
          <a:bodyPr/>
          <a:lstStyle/>
          <a:p>
            <a:fld id="{FADE1C3D-EB01-4735-BE86-16787FEFE15D}" type="datetime4">
              <a:rPr lang="en-US" smtClean="0"/>
              <a:t>December 21, 2024</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20</a:t>
            </a:fld>
            <a:endParaRPr lang="en-US" dirty="0"/>
          </a:p>
        </p:txBody>
      </p:sp>
      <p:sp>
        <p:nvSpPr>
          <p:cNvPr id="3" name="Content Placeholder 2">
            <a:extLst>
              <a:ext uri="{FF2B5EF4-FFF2-40B4-BE49-F238E27FC236}">
                <a16:creationId xmlns:a16="http://schemas.microsoft.com/office/drawing/2014/main" id="{6EF4A366-EF4E-2F87-8BFD-120659EAEB47}"/>
              </a:ext>
            </a:extLst>
          </p:cNvPr>
          <p:cNvSpPr>
            <a:spLocks noGrp="1"/>
          </p:cNvSpPr>
          <p:nvPr>
            <p:ph idx="1"/>
          </p:nvPr>
        </p:nvSpPr>
        <p:spPr>
          <a:xfrm>
            <a:off x="677334" y="1463041"/>
            <a:ext cx="9356128" cy="5045824"/>
          </a:xfrm>
        </p:spPr>
        <p:txBody>
          <a:bodyPr>
            <a:normAutofit/>
          </a:bodyPr>
          <a:lstStyle/>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Pavements: Operational. Require Engineering Assessment and Report to provide confidence to international airlines</a:t>
            </a:r>
          </a:p>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Airfield Ground Lighting: Operational</a:t>
            </a:r>
          </a:p>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Navaids: Operational. NDB (Mele) ground navaid and VHF Comms Tower (Bellevue) requires urgent access to mains power.</a:t>
            </a:r>
          </a:p>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Airport Rescue Firefighting Services (ARFFS): Water storage tower collapsed. Require 2x 10,000L tanks and pressure pump (short-term). Water storage tower to be reconstructed and water bore supply installed (long-term). </a:t>
            </a:r>
          </a:p>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Air Traffic Control: Operational. </a:t>
            </a:r>
          </a:p>
          <a:p>
            <a:pPr>
              <a:spcBef>
                <a:spcPts val="600"/>
              </a:spcBef>
              <a:spcAft>
                <a:spcPts val="600"/>
              </a:spcAft>
              <a:buClr>
                <a:schemeClr val="tx1"/>
              </a:buClr>
              <a:buSzPct val="100000"/>
              <a:buFont typeface="Wingdings" panose="05000000000000000000" pitchFamily="2" charset="2"/>
              <a:buChar char="§"/>
            </a:pPr>
            <a:endParaRPr lang="en-GB" sz="1600" b="1" dirty="0">
              <a:solidFill>
                <a:schemeClr val="accent2">
                  <a:lumMod val="60000"/>
                  <a:lumOff val="40000"/>
                </a:schemeClr>
              </a:solidFill>
            </a:endParaRPr>
          </a:p>
          <a:p>
            <a:pPr algn="ctr">
              <a:spcBef>
                <a:spcPts val="600"/>
              </a:spcBef>
              <a:spcAft>
                <a:spcPts val="600"/>
              </a:spcAft>
              <a:buClr>
                <a:schemeClr val="tx1"/>
              </a:buClr>
              <a:buSzPct val="100000"/>
              <a:buFont typeface="Wingdings" panose="05000000000000000000" pitchFamily="2" charset="2"/>
              <a:buChar char="q"/>
            </a:pPr>
            <a:endParaRPr lang="en-GB" sz="1400" b="1" dirty="0"/>
          </a:p>
        </p:txBody>
      </p:sp>
    </p:spTree>
    <p:extLst>
      <p:ext uri="{BB962C8B-B14F-4D97-AF65-F5344CB8AC3E}">
        <p14:creationId xmlns:p14="http://schemas.microsoft.com/office/powerpoint/2010/main" val="1964298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06613" cy="1320800"/>
          </a:xfrm>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b="1" dirty="0">
                <a:solidFill>
                  <a:schemeClr val="tx1"/>
                </a:solidFill>
                <a:effectLst>
                  <a:outerShdw blurRad="38100" dist="38100" dir="2700000" algn="tl">
                    <a:srgbClr val="000000">
                      <a:alpha val="43137"/>
                    </a:srgbClr>
                  </a:outerShdw>
                </a:effectLst>
              </a:rPr>
              <a:t>Airports (Cont.)</a:t>
            </a:r>
          </a:p>
        </p:txBody>
      </p:sp>
      <p:sp>
        <p:nvSpPr>
          <p:cNvPr id="7" name="Date Placeholder 6"/>
          <p:cNvSpPr>
            <a:spLocks noGrp="1"/>
          </p:cNvSpPr>
          <p:nvPr>
            <p:ph type="dt" sz="half" idx="10"/>
          </p:nvPr>
        </p:nvSpPr>
        <p:spPr/>
        <p:txBody>
          <a:bodyPr/>
          <a:lstStyle/>
          <a:p>
            <a:fld id="{FADE1C3D-EB01-4735-BE86-16787FEFE15D}" type="datetime4">
              <a:rPr lang="en-US" smtClean="0"/>
              <a:t>December 21, 2024</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21</a:t>
            </a:fld>
            <a:endParaRPr lang="en-US" dirty="0"/>
          </a:p>
        </p:txBody>
      </p:sp>
      <p:sp>
        <p:nvSpPr>
          <p:cNvPr id="3" name="Content Placeholder 2">
            <a:extLst>
              <a:ext uri="{FF2B5EF4-FFF2-40B4-BE49-F238E27FC236}">
                <a16:creationId xmlns:a16="http://schemas.microsoft.com/office/drawing/2014/main" id="{6EF4A366-EF4E-2F87-8BFD-120659EAEB47}"/>
              </a:ext>
            </a:extLst>
          </p:cNvPr>
          <p:cNvSpPr>
            <a:spLocks noGrp="1"/>
          </p:cNvSpPr>
          <p:nvPr>
            <p:ph idx="1"/>
          </p:nvPr>
        </p:nvSpPr>
        <p:spPr>
          <a:xfrm>
            <a:off x="677334" y="1463041"/>
            <a:ext cx="9356128" cy="5045824"/>
          </a:xfrm>
        </p:spPr>
        <p:txBody>
          <a:bodyPr>
            <a:normAutofit/>
          </a:bodyPr>
          <a:lstStyle/>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Domestic Pax Terminal: Operational. One large tent required for interim passenger processing outside terminal building.</a:t>
            </a:r>
          </a:p>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International Pax Terminal: Structural Engineering Assessment Required. One large tent required for interim passenger processing outside terminal building. Check-in, Border Control, &amp; Aviation Security processing equipment assessments ongoing. Internet connectivity required. Starlink access requested for arrivals, departures, and check-in processing areas. </a:t>
            </a:r>
          </a:p>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Cargo &amp; Ground Handling: Operational.</a:t>
            </a:r>
          </a:p>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Airport Buildings: Structural Engineering Assessments Required for Pax Terminals, Cargo Terminal, Air Traffic Control Tower, ARFFS, AVL Head Office. PWD assessments commenced today.</a:t>
            </a:r>
          </a:p>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Aviation Fuel: Operational. Confirmation of fuel truck to access airport through Tagabe Bridge (damaged).</a:t>
            </a:r>
          </a:p>
          <a:p>
            <a:pPr>
              <a:spcBef>
                <a:spcPts val="600"/>
              </a:spcBef>
              <a:spcAft>
                <a:spcPts val="600"/>
              </a:spcAft>
              <a:buClr>
                <a:schemeClr val="tx1"/>
              </a:buClr>
              <a:buSzPct val="100000"/>
              <a:buFont typeface="Wingdings" panose="05000000000000000000" pitchFamily="2" charset="2"/>
              <a:buChar char="§"/>
            </a:pPr>
            <a:endParaRPr lang="en-GB" sz="1600" b="1" dirty="0">
              <a:solidFill>
                <a:schemeClr val="accent2">
                  <a:lumMod val="60000"/>
                  <a:lumOff val="40000"/>
                </a:schemeClr>
              </a:solidFill>
            </a:endParaRPr>
          </a:p>
          <a:p>
            <a:pPr algn="ctr">
              <a:spcBef>
                <a:spcPts val="600"/>
              </a:spcBef>
              <a:spcAft>
                <a:spcPts val="600"/>
              </a:spcAft>
              <a:buClr>
                <a:schemeClr val="tx1"/>
              </a:buClr>
              <a:buSzPct val="100000"/>
              <a:buFont typeface="Wingdings" panose="05000000000000000000" pitchFamily="2" charset="2"/>
              <a:buChar char="q"/>
            </a:pPr>
            <a:endParaRPr lang="en-GB" sz="1400" b="1" dirty="0"/>
          </a:p>
        </p:txBody>
      </p:sp>
    </p:spTree>
    <p:extLst>
      <p:ext uri="{BB962C8B-B14F-4D97-AF65-F5344CB8AC3E}">
        <p14:creationId xmlns:p14="http://schemas.microsoft.com/office/powerpoint/2010/main" val="36128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06613" cy="1320800"/>
          </a:xfrm>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b="1" dirty="0">
                <a:solidFill>
                  <a:schemeClr val="tx1"/>
                </a:solidFill>
                <a:effectLst>
                  <a:outerShdw blurRad="38100" dist="38100" dir="2700000" algn="tl">
                    <a:srgbClr val="000000">
                      <a:alpha val="43137"/>
                    </a:srgbClr>
                  </a:outerShdw>
                </a:effectLst>
              </a:rPr>
              <a:t>Public Buildings</a:t>
            </a:r>
          </a:p>
        </p:txBody>
      </p:sp>
      <p:sp>
        <p:nvSpPr>
          <p:cNvPr id="7" name="Date Placeholder 6"/>
          <p:cNvSpPr>
            <a:spLocks noGrp="1"/>
          </p:cNvSpPr>
          <p:nvPr>
            <p:ph type="dt" sz="half" idx="10"/>
          </p:nvPr>
        </p:nvSpPr>
        <p:spPr/>
        <p:txBody>
          <a:bodyPr/>
          <a:lstStyle/>
          <a:p>
            <a:fld id="{FADE1C3D-EB01-4735-BE86-16787FEFE15D}" type="datetime4">
              <a:rPr lang="en-US" smtClean="0"/>
              <a:t>December 21, 2024</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22</a:t>
            </a:fld>
            <a:endParaRPr lang="en-US" dirty="0"/>
          </a:p>
        </p:txBody>
      </p:sp>
      <p:sp>
        <p:nvSpPr>
          <p:cNvPr id="3" name="Content Placeholder 2">
            <a:extLst>
              <a:ext uri="{FF2B5EF4-FFF2-40B4-BE49-F238E27FC236}">
                <a16:creationId xmlns:a16="http://schemas.microsoft.com/office/drawing/2014/main" id="{6EF4A366-EF4E-2F87-8BFD-120659EAEB47}"/>
              </a:ext>
            </a:extLst>
          </p:cNvPr>
          <p:cNvSpPr>
            <a:spLocks noGrp="1"/>
          </p:cNvSpPr>
          <p:nvPr>
            <p:ph idx="1"/>
          </p:nvPr>
        </p:nvSpPr>
        <p:spPr>
          <a:xfrm>
            <a:off x="677334" y="1463041"/>
            <a:ext cx="9356128" cy="5045824"/>
          </a:xfrm>
        </p:spPr>
        <p:txBody>
          <a:bodyPr>
            <a:normAutofit/>
          </a:bodyPr>
          <a:lstStyle/>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39 Buildings Assessed to-date</a:t>
            </a:r>
          </a:p>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Expect assessments to be completed by tomorrow, CoB</a:t>
            </a:r>
          </a:p>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Detailed assessment to be undertaken jointly by PWD, Private Engineering Firms and International Experts</a:t>
            </a:r>
          </a:p>
          <a:p>
            <a:pPr>
              <a:spcBef>
                <a:spcPts val="600"/>
              </a:spcBef>
              <a:spcAft>
                <a:spcPts val="600"/>
              </a:spcAft>
              <a:buClr>
                <a:schemeClr val="tx1"/>
              </a:buClr>
              <a:buSzPct val="100000"/>
              <a:buFont typeface="Wingdings" panose="05000000000000000000" pitchFamily="2" charset="2"/>
              <a:buChar char="§"/>
            </a:pPr>
            <a:endParaRPr lang="en-GB" sz="1600" b="1" dirty="0">
              <a:solidFill>
                <a:schemeClr val="accent2">
                  <a:lumMod val="60000"/>
                  <a:lumOff val="40000"/>
                </a:schemeClr>
              </a:solidFill>
            </a:endParaRPr>
          </a:p>
          <a:p>
            <a:pPr algn="ctr">
              <a:spcBef>
                <a:spcPts val="600"/>
              </a:spcBef>
              <a:spcAft>
                <a:spcPts val="600"/>
              </a:spcAft>
              <a:buClr>
                <a:schemeClr val="tx1"/>
              </a:buClr>
              <a:buSzPct val="100000"/>
              <a:buFont typeface="Wingdings" panose="05000000000000000000" pitchFamily="2" charset="2"/>
              <a:buChar char="q"/>
            </a:pPr>
            <a:endParaRPr lang="en-GB" sz="1400" b="1" dirty="0"/>
          </a:p>
        </p:txBody>
      </p:sp>
    </p:spTree>
    <p:extLst>
      <p:ext uri="{BB962C8B-B14F-4D97-AF65-F5344CB8AC3E}">
        <p14:creationId xmlns:p14="http://schemas.microsoft.com/office/powerpoint/2010/main" val="140987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06613" cy="1320800"/>
          </a:xfrm>
        </p:spPr>
        <p:txBody>
          <a:bodyPr>
            <a:normAutofit/>
          </a:bodyPr>
          <a:lstStyle/>
          <a:p>
            <a:pPr algn="ctr"/>
            <a:r>
              <a:rPr lang="en-GB" sz="3500" b="1" dirty="0">
                <a:effectLst>
                  <a:outerShdw blurRad="38100" dist="38100" dir="2700000" algn="tl">
                    <a:srgbClr val="000000">
                      <a:alpha val="43137"/>
                    </a:srgbClr>
                  </a:outerShdw>
                </a:effectLst>
              </a:rPr>
              <a:t>4. Deployment of Assessment Team</a:t>
            </a:r>
            <a:endParaRPr lang="en-GB" sz="2400" b="1" dirty="0">
              <a:effectLst>
                <a:outerShdw blurRad="38100" dist="38100" dir="2700000" algn="tl">
                  <a:srgbClr val="000000">
                    <a:alpha val="43137"/>
                  </a:srgbClr>
                </a:outerShdw>
              </a:effectLst>
            </a:endParaRPr>
          </a:p>
        </p:txBody>
      </p:sp>
      <p:sp>
        <p:nvSpPr>
          <p:cNvPr id="6" name="Date Placeholder 5"/>
          <p:cNvSpPr>
            <a:spLocks noGrp="1"/>
          </p:cNvSpPr>
          <p:nvPr>
            <p:ph type="dt" sz="half" idx="10"/>
          </p:nvPr>
        </p:nvSpPr>
        <p:spPr/>
        <p:txBody>
          <a:bodyPr/>
          <a:lstStyle/>
          <a:p>
            <a:fld id="{13635C3D-F726-4450-93DD-615D50F8CB17}" type="datetime4">
              <a:rPr lang="en-US" smtClean="0"/>
              <a:t>December 21, 2024</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Content Placeholder 2">
            <a:extLst>
              <a:ext uri="{FF2B5EF4-FFF2-40B4-BE49-F238E27FC236}">
                <a16:creationId xmlns:a16="http://schemas.microsoft.com/office/drawing/2014/main" id="{52738CE6-30B0-9894-51F7-263AFC675644}"/>
              </a:ext>
            </a:extLst>
          </p:cNvPr>
          <p:cNvSpPr>
            <a:spLocks noGrp="1"/>
          </p:cNvSpPr>
          <p:nvPr>
            <p:ph idx="1"/>
          </p:nvPr>
        </p:nvSpPr>
        <p:spPr>
          <a:xfrm>
            <a:off x="677334" y="1463041"/>
            <a:ext cx="9356128" cy="5045824"/>
          </a:xfrm>
        </p:spPr>
        <p:txBody>
          <a:bodyPr>
            <a:normAutofit/>
          </a:bodyPr>
          <a:lstStyle/>
          <a:p>
            <a:pPr>
              <a:spcBef>
                <a:spcPts val="600"/>
              </a:spcBef>
              <a:spcAft>
                <a:spcPts val="600"/>
              </a:spcAft>
              <a:buClr>
                <a:schemeClr val="tx1"/>
              </a:buClr>
              <a:buFont typeface="Wingdings" panose="05000000000000000000" pitchFamily="2" charset="2"/>
              <a:buChar char="§"/>
            </a:pPr>
            <a:r>
              <a:rPr lang="en-GB" sz="1600" dirty="0">
                <a:solidFill>
                  <a:schemeClr val="tx1"/>
                </a:solidFill>
              </a:rPr>
              <a:t>Engagement of PWD Engineers to undertake rapid assessment</a:t>
            </a:r>
          </a:p>
        </p:txBody>
      </p:sp>
    </p:spTree>
    <p:extLst>
      <p:ext uri="{BB962C8B-B14F-4D97-AF65-F5344CB8AC3E}">
        <p14:creationId xmlns:p14="http://schemas.microsoft.com/office/powerpoint/2010/main" val="3146736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06613" cy="1320800"/>
          </a:xfrm>
        </p:spPr>
        <p:txBody>
          <a:bodyPr>
            <a:normAutofit/>
          </a:bodyPr>
          <a:lstStyle/>
          <a:p>
            <a:pPr algn="ctr"/>
            <a:r>
              <a:rPr lang="en-GB" sz="3500" b="1" dirty="0">
                <a:effectLst>
                  <a:outerShdw blurRad="38100" dist="38100" dir="2700000" algn="tl">
                    <a:srgbClr val="000000">
                      <a:alpha val="43137"/>
                    </a:srgbClr>
                  </a:outerShdw>
                </a:effectLst>
              </a:rPr>
              <a:t>5. Stakeholder’s Feedback &amp; Update</a:t>
            </a:r>
          </a:p>
        </p:txBody>
      </p:sp>
      <p:sp>
        <p:nvSpPr>
          <p:cNvPr id="7" name="Date Placeholder 6"/>
          <p:cNvSpPr>
            <a:spLocks noGrp="1"/>
          </p:cNvSpPr>
          <p:nvPr>
            <p:ph type="dt" sz="half" idx="10"/>
          </p:nvPr>
        </p:nvSpPr>
        <p:spPr/>
        <p:txBody>
          <a:bodyPr/>
          <a:lstStyle/>
          <a:p>
            <a:fld id="{FADE1C3D-EB01-4735-BE86-16787FEFE15D}" type="datetime4">
              <a:rPr lang="en-US" smtClean="0"/>
              <a:t>December 21, 2024</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24</a:t>
            </a:fld>
            <a:endParaRPr lang="en-US" dirty="0"/>
          </a:p>
        </p:txBody>
      </p:sp>
      <p:sp>
        <p:nvSpPr>
          <p:cNvPr id="3" name="Content Placeholder 2">
            <a:extLst>
              <a:ext uri="{FF2B5EF4-FFF2-40B4-BE49-F238E27FC236}">
                <a16:creationId xmlns:a16="http://schemas.microsoft.com/office/drawing/2014/main" id="{E87948EF-5CC2-B2F6-AD22-36AF0C4871B1}"/>
              </a:ext>
            </a:extLst>
          </p:cNvPr>
          <p:cNvSpPr>
            <a:spLocks noGrp="1"/>
          </p:cNvSpPr>
          <p:nvPr>
            <p:ph idx="1"/>
          </p:nvPr>
        </p:nvSpPr>
        <p:spPr>
          <a:xfrm>
            <a:off x="677334" y="1463041"/>
            <a:ext cx="9356128" cy="5045824"/>
          </a:xfrm>
        </p:spPr>
        <p:txBody>
          <a:bodyPr>
            <a:normAutofit/>
          </a:bodyPr>
          <a:lstStyle/>
          <a:p>
            <a:pPr>
              <a:spcBef>
                <a:spcPts val="600"/>
              </a:spcBef>
              <a:spcAft>
                <a:spcPts val="600"/>
              </a:spcAft>
              <a:buClr>
                <a:schemeClr val="tx1"/>
              </a:buClr>
              <a:buFont typeface="Wingdings" panose="05000000000000000000" pitchFamily="2" charset="2"/>
              <a:buChar char="§"/>
            </a:pPr>
            <a:r>
              <a:rPr lang="en-GB" sz="1600" dirty="0">
                <a:solidFill>
                  <a:schemeClr val="tx1"/>
                </a:solidFill>
              </a:rPr>
              <a:t>If Any</a:t>
            </a:r>
          </a:p>
        </p:txBody>
      </p:sp>
    </p:spTree>
    <p:extLst>
      <p:ext uri="{BB962C8B-B14F-4D97-AF65-F5344CB8AC3E}">
        <p14:creationId xmlns:p14="http://schemas.microsoft.com/office/powerpoint/2010/main" val="3238264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6. I, T &amp; PB Cluster RFAs to NDMO</a:t>
            </a:r>
          </a:p>
        </p:txBody>
      </p:sp>
      <p:graphicFrame>
        <p:nvGraphicFramePr>
          <p:cNvPr id="5" name="Table 5">
            <a:extLst>
              <a:ext uri="{FF2B5EF4-FFF2-40B4-BE49-F238E27FC236}">
                <a16:creationId xmlns:a16="http://schemas.microsoft.com/office/drawing/2014/main" id="{6CA72079-62F8-64D2-D263-D5FBC5345DB7}"/>
              </a:ext>
            </a:extLst>
          </p:cNvPr>
          <p:cNvGraphicFramePr>
            <a:graphicFrameLocks noGrp="1"/>
          </p:cNvGraphicFramePr>
          <p:nvPr>
            <p:ph idx="1"/>
            <p:extLst>
              <p:ext uri="{D42A27DB-BD31-4B8C-83A1-F6EECF244321}">
                <p14:modId xmlns:p14="http://schemas.microsoft.com/office/powerpoint/2010/main" val="1899265192"/>
              </p:ext>
            </p:extLst>
          </p:nvPr>
        </p:nvGraphicFramePr>
        <p:xfrm>
          <a:off x="677335" y="1488440"/>
          <a:ext cx="8596667" cy="2142309"/>
        </p:xfrm>
        <a:graphic>
          <a:graphicData uri="http://schemas.openxmlformats.org/drawingml/2006/table">
            <a:tbl>
              <a:tblPr firstRow="1" bandRow="1">
                <a:tableStyleId>{21E4AEA4-8DFA-4A89-87EB-49C32662AFE0}</a:tableStyleId>
              </a:tblPr>
              <a:tblGrid>
                <a:gridCol w="594116">
                  <a:extLst>
                    <a:ext uri="{9D8B030D-6E8A-4147-A177-3AD203B41FA5}">
                      <a16:colId xmlns:a16="http://schemas.microsoft.com/office/drawing/2014/main" val="3175168065"/>
                    </a:ext>
                  </a:extLst>
                </a:gridCol>
                <a:gridCol w="5136995">
                  <a:extLst>
                    <a:ext uri="{9D8B030D-6E8A-4147-A177-3AD203B41FA5}">
                      <a16:colId xmlns:a16="http://schemas.microsoft.com/office/drawing/2014/main" val="1470390669"/>
                    </a:ext>
                  </a:extLst>
                </a:gridCol>
                <a:gridCol w="2865556">
                  <a:extLst>
                    <a:ext uri="{9D8B030D-6E8A-4147-A177-3AD203B41FA5}">
                      <a16:colId xmlns:a16="http://schemas.microsoft.com/office/drawing/2014/main" val="3497005002"/>
                    </a:ext>
                  </a:extLst>
                </a:gridCol>
              </a:tblGrid>
              <a:tr h="288109">
                <a:tc>
                  <a:txBody>
                    <a:bodyPr/>
                    <a:lstStyle/>
                    <a:p>
                      <a:r>
                        <a:rPr lang="en-US" sz="1200" dirty="0"/>
                        <a:t>Item</a:t>
                      </a:r>
                      <a:endParaRPr lang="en-AU" sz="1200" dirty="0"/>
                    </a:p>
                  </a:txBody>
                  <a:tcPr/>
                </a:tc>
                <a:tc>
                  <a:txBody>
                    <a:bodyPr/>
                    <a:lstStyle/>
                    <a:p>
                      <a:r>
                        <a:rPr lang="en-US" sz="1200" dirty="0"/>
                        <a:t>Description of RFA</a:t>
                      </a:r>
                      <a:endParaRPr lang="en-AU" sz="1200" dirty="0"/>
                    </a:p>
                  </a:txBody>
                  <a:tcPr/>
                </a:tc>
                <a:tc>
                  <a:txBody>
                    <a:bodyPr/>
                    <a:lstStyle/>
                    <a:p>
                      <a:r>
                        <a:rPr lang="en-US" sz="1200" dirty="0"/>
                        <a:t>Status</a:t>
                      </a:r>
                      <a:endParaRPr lang="en-AU" sz="1200" dirty="0"/>
                    </a:p>
                  </a:txBody>
                  <a:tcPr/>
                </a:tc>
                <a:extLst>
                  <a:ext uri="{0D108BD9-81ED-4DB2-BD59-A6C34878D82A}">
                    <a16:rowId xmlns:a16="http://schemas.microsoft.com/office/drawing/2014/main" val="1727103736"/>
                  </a:ext>
                </a:extLst>
              </a:tr>
              <a:tr h="370840">
                <a:tc>
                  <a:txBody>
                    <a:bodyPr/>
                    <a:lstStyle/>
                    <a:p>
                      <a:r>
                        <a:rPr lang="en-US" sz="1200" dirty="0"/>
                        <a:t>1.</a:t>
                      </a:r>
                      <a:endParaRPr lang="en-AU" sz="1200" dirty="0"/>
                    </a:p>
                  </a:txBody>
                  <a:tcPr anchor="ctr"/>
                </a:tc>
                <a:tc>
                  <a:txBody>
                    <a:bodyPr/>
                    <a:lstStyle/>
                    <a:p>
                      <a:r>
                        <a:rPr lang="en-US" sz="1200" dirty="0"/>
                        <a:t>Purchase of Star Link for I.T.PB Cluster</a:t>
                      </a:r>
                      <a:endParaRPr lang="en-AU" sz="1200" dirty="0"/>
                    </a:p>
                  </a:txBody>
                  <a:tcPr anchor="ctr"/>
                </a:tc>
                <a:tc>
                  <a:txBody>
                    <a:bodyPr/>
                    <a:lstStyle/>
                    <a:p>
                      <a:r>
                        <a:rPr lang="en-US" sz="1200" dirty="0">
                          <a:solidFill>
                            <a:schemeClr val="accent2"/>
                          </a:solidFill>
                        </a:rPr>
                        <a:t>Pending approval by NDMO</a:t>
                      </a:r>
                      <a:endParaRPr lang="en-AU" sz="1200" dirty="0">
                        <a:solidFill>
                          <a:schemeClr val="accent2"/>
                        </a:solidFill>
                      </a:endParaRPr>
                    </a:p>
                  </a:txBody>
                  <a:tcPr anchor="ctr"/>
                </a:tc>
                <a:extLst>
                  <a:ext uri="{0D108BD9-81ED-4DB2-BD59-A6C34878D82A}">
                    <a16:rowId xmlns:a16="http://schemas.microsoft.com/office/drawing/2014/main" val="2910703973"/>
                  </a:ext>
                </a:extLst>
              </a:tr>
              <a:tr h="370840">
                <a:tc>
                  <a:txBody>
                    <a:bodyPr/>
                    <a:lstStyle/>
                    <a:p>
                      <a:r>
                        <a:rPr lang="en-AU" sz="1200" dirty="0"/>
                        <a:t>2.</a:t>
                      </a:r>
                    </a:p>
                  </a:txBody>
                  <a:tcPr anchor="ctr"/>
                </a:tc>
                <a:tc>
                  <a:txBody>
                    <a:bodyPr/>
                    <a:lstStyle/>
                    <a:p>
                      <a:r>
                        <a:rPr lang="en-AU" sz="1200" dirty="0"/>
                        <a:t>Purchase of 35 drums of Mazut and 5 drums of Benzene</a:t>
                      </a:r>
                    </a:p>
                  </a:txBody>
                  <a:tcPr anchor="ctr"/>
                </a:tc>
                <a:tc>
                  <a:txBody>
                    <a:bodyPr/>
                    <a:lstStyle/>
                    <a:p>
                      <a:r>
                        <a:rPr lang="en-AU" sz="1200" dirty="0">
                          <a:solidFill>
                            <a:schemeClr val="accent2"/>
                          </a:solidFill>
                        </a:rPr>
                        <a:t>Preparation</a:t>
                      </a:r>
                    </a:p>
                  </a:txBody>
                  <a:tcPr anchor="ctr"/>
                </a:tc>
                <a:extLst>
                  <a:ext uri="{0D108BD9-81ED-4DB2-BD59-A6C34878D82A}">
                    <a16:rowId xmlns:a16="http://schemas.microsoft.com/office/drawing/2014/main" val="1600760428"/>
                  </a:ext>
                </a:extLst>
              </a:tr>
              <a:tr h="370840">
                <a:tc>
                  <a:txBody>
                    <a:bodyPr/>
                    <a:lstStyle/>
                    <a:p>
                      <a:r>
                        <a:rPr lang="en-US" sz="1200" dirty="0"/>
                        <a:t>3.</a:t>
                      </a:r>
                      <a:endParaRPr lang="en-AU" sz="1200" dirty="0"/>
                    </a:p>
                  </a:txBody>
                  <a:tcPr anchor="ctr"/>
                </a:tc>
                <a:tc>
                  <a:txBody>
                    <a:bodyPr/>
                    <a:lstStyle/>
                    <a:p>
                      <a:r>
                        <a:rPr lang="en-US" sz="1200" dirty="0"/>
                        <a:t>Purchase x2 10,000L Tank including fittings and pressure pump</a:t>
                      </a:r>
                      <a:endParaRPr lang="en-AU" sz="1200" dirty="0"/>
                    </a:p>
                  </a:txBody>
                  <a:tcPr anchor="ctr"/>
                </a:tc>
                <a:tc>
                  <a:txBody>
                    <a:bodyPr/>
                    <a:lstStyle/>
                    <a:p>
                      <a:r>
                        <a:rPr lang="en-US" sz="1200" dirty="0">
                          <a:solidFill>
                            <a:schemeClr val="accent2"/>
                          </a:solidFill>
                        </a:rPr>
                        <a:t>Preparation</a:t>
                      </a:r>
                      <a:endParaRPr lang="en-AU" sz="1200" dirty="0">
                        <a:solidFill>
                          <a:schemeClr val="accent2"/>
                        </a:solidFill>
                      </a:endParaRPr>
                    </a:p>
                  </a:txBody>
                  <a:tcPr anchor="ctr"/>
                </a:tc>
                <a:extLst>
                  <a:ext uri="{0D108BD9-81ED-4DB2-BD59-A6C34878D82A}">
                    <a16:rowId xmlns:a16="http://schemas.microsoft.com/office/drawing/2014/main" val="4294191131"/>
                  </a:ext>
                </a:extLst>
              </a:tr>
              <a:tr h="370840">
                <a:tc>
                  <a:txBody>
                    <a:bodyPr/>
                    <a:lstStyle/>
                    <a:p>
                      <a:r>
                        <a:rPr lang="en-US" sz="1200" dirty="0"/>
                        <a:t>4.</a:t>
                      </a:r>
                      <a:endParaRPr lang="en-AU" sz="1200" dirty="0"/>
                    </a:p>
                  </a:txBody>
                  <a:tcPr anchor="ctr"/>
                </a:tc>
                <a:tc>
                  <a:txBody>
                    <a:bodyPr/>
                    <a:lstStyle/>
                    <a:p>
                      <a:r>
                        <a:rPr lang="en-US" sz="1200" dirty="0"/>
                        <a:t>Purchase x2 Large tents for passenger accommodation and processing</a:t>
                      </a:r>
                      <a:endParaRPr lang="en-AU" sz="1200" dirty="0"/>
                    </a:p>
                  </a:txBody>
                  <a:tcPr anchor="ctr"/>
                </a:tc>
                <a:tc>
                  <a:txBody>
                    <a:bodyPr/>
                    <a:lstStyle/>
                    <a:p>
                      <a:r>
                        <a:rPr lang="en-US" sz="1200" dirty="0">
                          <a:solidFill>
                            <a:schemeClr val="accent2"/>
                          </a:solidFill>
                        </a:rPr>
                        <a:t>Preparation</a:t>
                      </a:r>
                      <a:endParaRPr lang="en-AU" sz="1200" dirty="0">
                        <a:solidFill>
                          <a:schemeClr val="accent2"/>
                        </a:solidFill>
                      </a:endParaRPr>
                    </a:p>
                  </a:txBody>
                  <a:tcPr anchor="ctr"/>
                </a:tc>
                <a:extLst>
                  <a:ext uri="{0D108BD9-81ED-4DB2-BD59-A6C34878D82A}">
                    <a16:rowId xmlns:a16="http://schemas.microsoft.com/office/drawing/2014/main" val="1304964177"/>
                  </a:ext>
                </a:extLst>
              </a:tr>
              <a:tr h="370840">
                <a:tc>
                  <a:txBody>
                    <a:bodyPr/>
                    <a:lstStyle/>
                    <a:p>
                      <a:r>
                        <a:rPr lang="en-US" sz="1200" dirty="0"/>
                        <a:t>5.</a:t>
                      </a:r>
                      <a:endParaRPr lang="en-AU" sz="12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Purchase of x3 Star Link for Airport Terminal Passenger Processing</a:t>
                      </a:r>
                      <a:endParaRPr lang="en-AU" sz="120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2"/>
                          </a:solidFill>
                        </a:rPr>
                        <a:t>Preparation</a:t>
                      </a:r>
                      <a:endParaRPr lang="en-AU" sz="1200" dirty="0">
                        <a:solidFill>
                          <a:schemeClr val="accent2"/>
                        </a:solidFill>
                      </a:endParaRPr>
                    </a:p>
                  </a:txBody>
                  <a:tcPr anchor="ctr"/>
                </a:tc>
                <a:extLst>
                  <a:ext uri="{0D108BD9-81ED-4DB2-BD59-A6C34878D82A}">
                    <a16:rowId xmlns:a16="http://schemas.microsoft.com/office/drawing/2014/main" val="456184307"/>
                  </a:ext>
                </a:extLst>
              </a:tr>
            </a:tbl>
          </a:graphicData>
        </a:graphic>
      </p:graphicFrame>
      <p:sp>
        <p:nvSpPr>
          <p:cNvPr id="7" name="Date Placeholder 6"/>
          <p:cNvSpPr>
            <a:spLocks noGrp="1"/>
          </p:cNvSpPr>
          <p:nvPr>
            <p:ph type="dt" sz="half" idx="10"/>
          </p:nvPr>
        </p:nvSpPr>
        <p:spPr/>
        <p:txBody>
          <a:bodyPr/>
          <a:lstStyle/>
          <a:p>
            <a:fld id="{FADE1C3D-EB01-4735-BE86-16787FEFE15D}" type="datetime4">
              <a:rPr lang="en-US" smtClean="0"/>
              <a:t>December 21, 2024</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656293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06613" cy="1320800"/>
          </a:xfrm>
        </p:spPr>
        <p:txBody>
          <a:bodyPr>
            <a:normAutofit/>
          </a:bodyPr>
          <a:lstStyle/>
          <a:p>
            <a:pPr algn="ctr"/>
            <a:r>
              <a:rPr lang="en-GB" sz="3500" b="1" dirty="0">
                <a:effectLst>
                  <a:outerShdw blurRad="38100" dist="38100" dir="2700000" algn="tl">
                    <a:srgbClr val="000000">
                      <a:alpha val="43137"/>
                    </a:srgbClr>
                  </a:outerShdw>
                </a:effectLst>
              </a:rPr>
              <a:t>7. Any Other Business (</a:t>
            </a:r>
            <a:r>
              <a:rPr lang="en-GB" sz="3500" b="1" dirty="0" err="1">
                <a:effectLst>
                  <a:outerShdw blurRad="38100" dist="38100" dir="2700000" algn="tl">
                    <a:srgbClr val="000000">
                      <a:alpha val="43137"/>
                    </a:srgbClr>
                  </a:outerShdw>
                </a:effectLst>
              </a:rPr>
              <a:t>AoB</a:t>
            </a:r>
            <a:r>
              <a:rPr lang="en-GB" sz="3500" b="1" dirty="0">
                <a:effectLst>
                  <a:outerShdw blurRad="38100" dist="38100" dir="2700000" algn="tl">
                    <a:srgbClr val="000000">
                      <a:alpha val="43137"/>
                    </a:srgbClr>
                  </a:outerShdw>
                </a:effectLst>
              </a:rPr>
              <a:t>)</a:t>
            </a:r>
          </a:p>
        </p:txBody>
      </p:sp>
      <p:sp>
        <p:nvSpPr>
          <p:cNvPr id="3" name="Date Placeholder 2"/>
          <p:cNvSpPr>
            <a:spLocks noGrp="1"/>
          </p:cNvSpPr>
          <p:nvPr>
            <p:ph type="dt" sz="half" idx="10"/>
          </p:nvPr>
        </p:nvSpPr>
        <p:spPr/>
        <p:txBody>
          <a:bodyPr/>
          <a:lstStyle/>
          <a:p>
            <a:fld id="{1DF628FD-D014-483E-9C10-7D2D31152240}" type="datetime4">
              <a:rPr lang="en-US" smtClean="0"/>
              <a:t>December 21, 2024</a:t>
            </a:fld>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562743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454" y="2343515"/>
            <a:ext cx="8906613" cy="1320800"/>
          </a:xfrm>
        </p:spPr>
        <p:txBody>
          <a:bodyPr>
            <a:noAutofit/>
          </a:bodyPr>
          <a:lstStyle/>
          <a:p>
            <a:pPr algn="ctr"/>
            <a:r>
              <a:rPr lang="en-GB" sz="5400" b="1" dirty="0">
                <a:effectLst>
                  <a:outerShdw blurRad="38100" dist="38100" dir="2700000" algn="tl">
                    <a:srgbClr val="000000">
                      <a:alpha val="43137"/>
                    </a:srgbClr>
                  </a:outerShdw>
                </a:effectLst>
              </a:rPr>
              <a:t>Tank Yu Tumas!</a:t>
            </a:r>
            <a:br>
              <a:rPr lang="en-GB" sz="4000" b="1" dirty="0">
                <a:effectLst>
                  <a:outerShdw blurRad="38100" dist="38100" dir="2700000" algn="tl">
                    <a:srgbClr val="000000">
                      <a:alpha val="43137"/>
                    </a:srgbClr>
                  </a:outerShdw>
                </a:effectLst>
              </a:rPr>
            </a:br>
            <a:br>
              <a:rPr lang="en-GB" sz="4000"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Any Questions?</a:t>
            </a:r>
          </a:p>
        </p:txBody>
      </p:sp>
      <p:sp>
        <p:nvSpPr>
          <p:cNvPr id="3" name="Date Placeholder 2"/>
          <p:cNvSpPr>
            <a:spLocks noGrp="1"/>
          </p:cNvSpPr>
          <p:nvPr>
            <p:ph type="dt" sz="half" idx="10"/>
          </p:nvPr>
        </p:nvSpPr>
        <p:spPr/>
        <p:txBody>
          <a:bodyPr/>
          <a:lstStyle/>
          <a:p>
            <a:fld id="{3D7B82E6-7D33-4499-9D87-A0FC20CD081C}" type="datetime4">
              <a:rPr lang="en-US" smtClean="0"/>
              <a:t>December 21, 2024</a:t>
            </a:fld>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957478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3851123" cy="1320800"/>
          </a:xfrm>
        </p:spPr>
        <p:txBody>
          <a:bodyPr>
            <a:normAutofit/>
          </a:bodyPr>
          <a:lstStyle/>
          <a:p>
            <a:r>
              <a:rPr lang="en-GB" b="1">
                <a:effectLst>
                  <a:outerShdw blurRad="38100" dist="38100" dir="2700000" algn="tl">
                    <a:srgbClr val="000000">
                      <a:alpha val="43137"/>
                    </a:srgbClr>
                  </a:outerShdw>
                </a:effectLst>
              </a:rPr>
              <a:t>1. Background</a:t>
            </a:r>
          </a:p>
        </p:txBody>
      </p:sp>
      <p:sp>
        <p:nvSpPr>
          <p:cNvPr id="3" name="Content Placeholder 2"/>
          <p:cNvSpPr>
            <a:spLocks noGrp="1"/>
          </p:cNvSpPr>
          <p:nvPr>
            <p:ph idx="1"/>
          </p:nvPr>
        </p:nvSpPr>
        <p:spPr>
          <a:xfrm>
            <a:off x="677334" y="2160589"/>
            <a:ext cx="3851122" cy="3880773"/>
          </a:xfrm>
        </p:spPr>
        <p:txBody>
          <a:bodyPr>
            <a:normAutofit/>
          </a:bodyPr>
          <a:lstStyle/>
          <a:p>
            <a:pPr marL="0" indent="0">
              <a:buClr>
                <a:schemeClr val="tx1"/>
              </a:buClr>
              <a:buSzPct val="100000"/>
              <a:buNone/>
            </a:pPr>
            <a:r>
              <a:rPr lang="en-GB" sz="1600" dirty="0"/>
              <a:t>An earthquake of magnitude, 7.3 located at 17.7° S and 167.8° E approximately 34km west of Efate and 150km west of Erromango. Around 80,000 people were affected. A state of Emergency is declared throughout the worst affected areas of Vanuatu on the 17</a:t>
            </a:r>
            <a:r>
              <a:rPr lang="en-GB" sz="1600" baseline="30000" dirty="0"/>
              <a:t>th</a:t>
            </a:r>
            <a:r>
              <a:rPr lang="en-GB" sz="1600" dirty="0"/>
              <a:t> of December 2024. This declaration of State of Emergency is for a period of 7 days from the date on which the order is made.</a:t>
            </a:r>
          </a:p>
          <a:p>
            <a:pPr>
              <a:buClr>
                <a:schemeClr val="tx1"/>
              </a:buClr>
              <a:buSzPct val="100000"/>
              <a:buFont typeface="Wingdings" panose="05000000000000000000" pitchFamily="2" charset="2"/>
              <a:buChar char="q"/>
            </a:pPr>
            <a:endParaRPr lang="en-GB" sz="1600" b="1" dirty="0"/>
          </a:p>
        </p:txBody>
      </p:sp>
      <p:cxnSp>
        <p:nvCxnSpPr>
          <p:cNvPr id="64" name="Straight Connector 6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 name="Date Placeholder 5"/>
          <p:cNvSpPr>
            <a:spLocks noGrp="1"/>
          </p:cNvSpPr>
          <p:nvPr>
            <p:ph type="dt" sz="half" idx="10"/>
          </p:nvPr>
        </p:nvSpPr>
        <p:spPr>
          <a:xfrm>
            <a:off x="7205133" y="6041362"/>
            <a:ext cx="911939" cy="365125"/>
          </a:xfrm>
        </p:spPr>
        <p:txBody>
          <a:bodyPr>
            <a:normAutofit/>
          </a:bodyPr>
          <a:lstStyle/>
          <a:p>
            <a:pPr>
              <a:lnSpc>
                <a:spcPct val="90000"/>
              </a:lnSpc>
              <a:spcAft>
                <a:spcPts val="600"/>
              </a:spcAft>
            </a:pPr>
            <a:fld id="{7AA2D5EE-F798-43AA-97E2-EC0C90FE453E}" type="datetime4">
              <a:rPr lang="en-US" smtClean="0">
                <a:solidFill>
                  <a:srgbClr val="FFFFFF"/>
                </a:solidFill>
              </a:rPr>
              <a:pPr>
                <a:lnSpc>
                  <a:spcPct val="90000"/>
                </a:lnSpc>
                <a:spcAft>
                  <a:spcPts val="600"/>
                </a:spcAft>
              </a:pPr>
              <a:t>December 21, 2024</a:t>
            </a:fld>
            <a:endParaRPr lang="en-US">
              <a:solidFill>
                <a:srgbClr val="FFFFFF"/>
              </a:solidFill>
            </a:endParaRPr>
          </a:p>
        </p:txBody>
      </p:sp>
      <p:sp>
        <p:nvSpPr>
          <p:cNvPr id="8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8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8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7" name="Slide Number Placeholder 6"/>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solidFill>
                  <a:srgbClr val="FFFFFF"/>
                </a:solidFill>
              </a:rPr>
              <a:pPr>
                <a:spcAft>
                  <a:spcPts val="600"/>
                </a:spcAft>
              </a:pPr>
              <a:t>3</a:t>
            </a:fld>
            <a:endParaRPr lang="en-US">
              <a:solidFill>
                <a:srgbClr val="FFFFFF"/>
              </a:solidFill>
            </a:endParaRPr>
          </a:p>
        </p:txBody>
      </p:sp>
      <p:sp>
        <p:nvSpPr>
          <p:cNvPr id="9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9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9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sp>
        <p:nvSpPr>
          <p:cNvPr id="9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AU"/>
          </a:p>
        </p:txBody>
      </p:sp>
      <p:pic>
        <p:nvPicPr>
          <p:cNvPr id="15" name="Picture 14" descr="An aerial view of a green island&#10;&#10;Description automatically generated">
            <a:extLst>
              <a:ext uri="{FF2B5EF4-FFF2-40B4-BE49-F238E27FC236}">
                <a16:creationId xmlns:a16="http://schemas.microsoft.com/office/drawing/2014/main" id="{686C4834-2877-13B1-337B-A7EDB11238F7}"/>
              </a:ext>
            </a:extLst>
          </p:cNvPr>
          <p:cNvPicPr>
            <a:picLocks noChangeAspect="1"/>
          </p:cNvPicPr>
          <p:nvPr/>
        </p:nvPicPr>
        <p:blipFill>
          <a:blip r:embed="rId2"/>
          <a:stretch>
            <a:fillRect/>
          </a:stretch>
        </p:blipFill>
        <p:spPr>
          <a:xfrm>
            <a:off x="4488768" y="2160588"/>
            <a:ext cx="5036232" cy="3429261"/>
          </a:xfrm>
          <a:prstGeom prst="rect">
            <a:avLst/>
          </a:prstGeom>
          <a:ln>
            <a:solidFill>
              <a:schemeClr val="tx1"/>
            </a:solidFill>
          </a:ln>
        </p:spPr>
      </p:pic>
    </p:spTree>
    <p:extLst>
      <p:ext uri="{BB962C8B-B14F-4D97-AF65-F5344CB8AC3E}">
        <p14:creationId xmlns:p14="http://schemas.microsoft.com/office/powerpoint/2010/main" val="949833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2. Milestones - </a:t>
            </a:r>
            <a:r>
              <a:rPr lang="en-GB" sz="3500" b="1" dirty="0">
                <a:solidFill>
                  <a:schemeClr val="tx1"/>
                </a:solidFill>
                <a:effectLst>
                  <a:outerShdw blurRad="38100" dist="38100" dir="2700000" algn="tl">
                    <a:srgbClr val="000000">
                      <a:alpha val="43137"/>
                    </a:srgbClr>
                  </a:outerShdw>
                </a:effectLst>
              </a:rPr>
              <a:t>Roads</a:t>
            </a:r>
          </a:p>
        </p:txBody>
      </p:sp>
      <p:sp>
        <p:nvSpPr>
          <p:cNvPr id="5" name="Content Placeholder 2">
            <a:extLst>
              <a:ext uri="{FF2B5EF4-FFF2-40B4-BE49-F238E27FC236}">
                <a16:creationId xmlns:a16="http://schemas.microsoft.com/office/drawing/2014/main" id="{7EC54A4A-6D60-BFC3-10BF-189C76A86B98}"/>
              </a:ext>
            </a:extLst>
          </p:cNvPr>
          <p:cNvSpPr>
            <a:spLocks noGrp="1"/>
          </p:cNvSpPr>
          <p:nvPr>
            <p:ph idx="1"/>
          </p:nvPr>
        </p:nvSpPr>
        <p:spPr>
          <a:xfrm>
            <a:off x="677334" y="1463041"/>
            <a:ext cx="9356128" cy="5045824"/>
          </a:xfrm>
        </p:spPr>
        <p:txBody>
          <a:bodyPr>
            <a:normAutofit/>
          </a:bodyPr>
          <a:lstStyle/>
          <a:p>
            <a:pPr>
              <a:spcBef>
                <a:spcPts val="600"/>
              </a:spcBef>
              <a:spcAft>
                <a:spcPts val="600"/>
              </a:spcAft>
              <a:buClr>
                <a:schemeClr val="tx1"/>
              </a:buClr>
              <a:buSzPct val="100000"/>
              <a:buFont typeface="Wingdings" panose="05000000000000000000" pitchFamily="2" charset="2"/>
              <a:buChar char="§"/>
            </a:pPr>
            <a:r>
              <a:rPr lang="en-GB" sz="1600" b="1" dirty="0">
                <a:solidFill>
                  <a:schemeClr val="accent2">
                    <a:lumMod val="60000"/>
                    <a:lumOff val="40000"/>
                  </a:schemeClr>
                </a:solidFill>
              </a:rPr>
              <a:t>Partial Access (Risk of Landslide) </a:t>
            </a:r>
            <a:r>
              <a:rPr lang="en-GB" sz="1600" dirty="0">
                <a:solidFill>
                  <a:schemeClr val="tx1"/>
                </a:solidFill>
              </a:rPr>
              <a:t>– Road to Lapetasi, Main Wharf &amp; Temporary Domestic Wharf (3 Contractors undertaking landslide clearing: Entreprise Dinh Van Tu, DJ Auto, and Road Stabiliser Process Entreprise Ltd.)</a:t>
            </a:r>
          </a:p>
          <a:p>
            <a:pPr>
              <a:spcBef>
                <a:spcPts val="600"/>
              </a:spcBef>
              <a:spcAft>
                <a:spcPts val="600"/>
              </a:spcAft>
              <a:buClr>
                <a:schemeClr val="tx1"/>
              </a:buClr>
              <a:buSzPct val="100000"/>
              <a:buFont typeface="Wingdings" panose="05000000000000000000" pitchFamily="2" charset="2"/>
              <a:buChar char="§"/>
            </a:pPr>
            <a:r>
              <a:rPr lang="en-GB" sz="1600" b="1" dirty="0">
                <a:solidFill>
                  <a:schemeClr val="accent2">
                    <a:lumMod val="60000"/>
                    <a:lumOff val="40000"/>
                  </a:schemeClr>
                </a:solidFill>
              </a:rPr>
              <a:t>Full Access (Light Vehicle ONLY) </a:t>
            </a:r>
            <a:r>
              <a:rPr lang="en-GB" sz="1600" dirty="0">
                <a:solidFill>
                  <a:schemeClr val="tx1"/>
                </a:solidFill>
              </a:rPr>
              <a:t>– Road to Mele/Bauerfield Int. Airport (Note: Tonnage limitation to be confirmed)</a:t>
            </a:r>
          </a:p>
          <a:p>
            <a:pPr>
              <a:spcBef>
                <a:spcPts val="600"/>
              </a:spcBef>
              <a:spcAft>
                <a:spcPts val="600"/>
              </a:spcAft>
              <a:buClr>
                <a:schemeClr val="tx1"/>
              </a:buClr>
              <a:buSzPct val="100000"/>
              <a:buFont typeface="Wingdings" panose="05000000000000000000" pitchFamily="2" charset="2"/>
              <a:buChar char="§"/>
            </a:pPr>
            <a:r>
              <a:rPr lang="en-GB" sz="1600" b="1" dirty="0">
                <a:solidFill>
                  <a:schemeClr val="accent2">
                    <a:lumMod val="60000"/>
                    <a:lumOff val="40000"/>
                  </a:schemeClr>
                </a:solidFill>
              </a:rPr>
              <a:t>Full Access </a:t>
            </a:r>
            <a:r>
              <a:rPr lang="en-GB" sz="1600" dirty="0">
                <a:solidFill>
                  <a:schemeClr val="tx1"/>
                </a:solidFill>
              </a:rPr>
              <a:t>– Efate Ring Road except at Klem’s Hill, 1-lane (</a:t>
            </a:r>
            <a:r>
              <a:rPr lang="en-GB" sz="1600" dirty="0" err="1">
                <a:solidFill>
                  <a:schemeClr val="tx1"/>
                </a:solidFill>
              </a:rPr>
              <a:t>Escofarm</a:t>
            </a:r>
            <a:r>
              <a:rPr lang="en-GB" sz="1600" dirty="0">
                <a:solidFill>
                  <a:schemeClr val="tx1"/>
                </a:solidFill>
              </a:rPr>
              <a:t> undertaking landslide clearing)</a:t>
            </a:r>
          </a:p>
          <a:p>
            <a:pPr algn="ctr">
              <a:spcBef>
                <a:spcPts val="600"/>
              </a:spcBef>
              <a:spcAft>
                <a:spcPts val="600"/>
              </a:spcAft>
              <a:buClr>
                <a:schemeClr val="tx1"/>
              </a:buClr>
              <a:buSzPct val="100000"/>
              <a:buFont typeface="Wingdings" panose="05000000000000000000" pitchFamily="2" charset="2"/>
              <a:buChar char="q"/>
            </a:pPr>
            <a:endParaRPr lang="en-GB" sz="1400" b="1" dirty="0">
              <a:effectLst>
                <a:outerShdw blurRad="38100" dist="38100" dir="2700000" algn="tl">
                  <a:srgbClr val="000000">
                    <a:alpha val="43137"/>
                  </a:srgbClr>
                </a:outerShdw>
              </a:effectLst>
            </a:endParaRPr>
          </a:p>
        </p:txBody>
      </p:sp>
      <p:sp>
        <p:nvSpPr>
          <p:cNvPr id="6" name="Date Placeholder 5"/>
          <p:cNvSpPr>
            <a:spLocks noGrp="1"/>
          </p:cNvSpPr>
          <p:nvPr>
            <p:ph type="dt" sz="half" idx="10"/>
          </p:nvPr>
        </p:nvSpPr>
        <p:spPr/>
        <p:txBody>
          <a:bodyPr/>
          <a:lstStyle/>
          <a:p>
            <a:fld id="{7AA2D5EE-F798-43AA-97E2-EC0C90FE453E}" type="datetime4">
              <a:rPr lang="en-US" smtClean="0"/>
              <a:t>December 21, 2024</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517842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2. Milestones – </a:t>
            </a:r>
            <a:r>
              <a:rPr lang="en-GB" sz="3500" b="1" dirty="0">
                <a:solidFill>
                  <a:schemeClr val="tx1"/>
                </a:solidFill>
                <a:effectLst>
                  <a:outerShdw blurRad="38100" dist="38100" dir="2700000" algn="tl">
                    <a:srgbClr val="000000">
                      <a:alpha val="43137"/>
                    </a:srgbClr>
                  </a:outerShdw>
                </a:effectLst>
              </a:rPr>
              <a:t>Ports &amp; Harbour</a:t>
            </a:r>
          </a:p>
        </p:txBody>
      </p:sp>
      <p:sp>
        <p:nvSpPr>
          <p:cNvPr id="3" name="Content Placeholder 2">
            <a:extLst>
              <a:ext uri="{FF2B5EF4-FFF2-40B4-BE49-F238E27FC236}">
                <a16:creationId xmlns:a16="http://schemas.microsoft.com/office/drawing/2014/main" id="{ED471A03-F023-2F07-B231-81C1E83BEBC3}"/>
              </a:ext>
            </a:extLst>
          </p:cNvPr>
          <p:cNvSpPr>
            <a:spLocks noGrp="1"/>
          </p:cNvSpPr>
          <p:nvPr>
            <p:ph idx="1"/>
          </p:nvPr>
        </p:nvSpPr>
        <p:spPr>
          <a:xfrm>
            <a:off x="677334" y="1463041"/>
            <a:ext cx="9356128" cy="5045824"/>
          </a:xfrm>
        </p:spPr>
        <p:txBody>
          <a:bodyPr>
            <a:normAutofit/>
          </a:bodyPr>
          <a:lstStyle/>
          <a:p>
            <a:pPr>
              <a:spcBef>
                <a:spcPts val="600"/>
              </a:spcBef>
              <a:spcAft>
                <a:spcPts val="600"/>
              </a:spcAft>
              <a:buClr>
                <a:schemeClr val="tx1"/>
              </a:buClr>
              <a:buSzPct val="100000"/>
              <a:buFont typeface="Wingdings" panose="05000000000000000000" pitchFamily="2" charset="2"/>
              <a:buChar char="§"/>
            </a:pPr>
            <a:r>
              <a:rPr lang="en-GB" sz="1600" dirty="0">
                <a:solidFill>
                  <a:schemeClr val="accent2">
                    <a:lumMod val="60000"/>
                    <a:lumOff val="40000"/>
                  </a:schemeClr>
                </a:solidFill>
              </a:rPr>
              <a:t>Lapetasi Wharf </a:t>
            </a:r>
            <a:r>
              <a:rPr lang="en-GB" sz="1600" dirty="0">
                <a:solidFill>
                  <a:schemeClr val="tx1"/>
                </a:solidFill>
              </a:rPr>
              <a:t>is operational for international vessels</a:t>
            </a:r>
            <a:endParaRPr lang="en-GB" sz="1600" b="1" dirty="0">
              <a:solidFill>
                <a:schemeClr val="tx1"/>
              </a:solidFill>
            </a:endParaRPr>
          </a:p>
          <a:p>
            <a:pPr>
              <a:spcBef>
                <a:spcPts val="600"/>
              </a:spcBef>
              <a:spcAft>
                <a:spcPts val="600"/>
              </a:spcAft>
              <a:buClr>
                <a:schemeClr val="tx1"/>
              </a:buClr>
              <a:buSzPct val="100000"/>
              <a:buFont typeface="Wingdings" panose="05000000000000000000" pitchFamily="2" charset="2"/>
              <a:buChar char="§"/>
            </a:pPr>
            <a:r>
              <a:rPr lang="en-US" sz="1600" dirty="0">
                <a:solidFill>
                  <a:schemeClr val="accent2">
                    <a:lumMod val="60000"/>
                    <a:lumOff val="40000"/>
                  </a:schemeClr>
                </a:solidFill>
              </a:rPr>
              <a:t>Main Wharf </a:t>
            </a:r>
            <a:r>
              <a:rPr lang="en-US" sz="1600" dirty="0"/>
              <a:t>is operational for international vessels but not accessible</a:t>
            </a:r>
          </a:p>
          <a:p>
            <a:pPr>
              <a:spcBef>
                <a:spcPts val="600"/>
              </a:spcBef>
              <a:spcAft>
                <a:spcPts val="600"/>
              </a:spcAft>
              <a:buClr>
                <a:schemeClr val="tx1"/>
              </a:buClr>
              <a:buSzPct val="100000"/>
              <a:buFont typeface="Wingdings" panose="05000000000000000000" pitchFamily="2" charset="2"/>
              <a:buChar char="§"/>
            </a:pPr>
            <a:endParaRPr lang="en-GB" sz="1600" b="1" dirty="0">
              <a:solidFill>
                <a:schemeClr val="accent2">
                  <a:lumMod val="60000"/>
                  <a:lumOff val="40000"/>
                </a:schemeClr>
              </a:solidFill>
            </a:endParaRPr>
          </a:p>
          <a:p>
            <a:pPr algn="ctr">
              <a:spcBef>
                <a:spcPts val="600"/>
              </a:spcBef>
              <a:spcAft>
                <a:spcPts val="600"/>
              </a:spcAft>
              <a:buClr>
                <a:schemeClr val="tx1"/>
              </a:buClr>
              <a:buSzPct val="100000"/>
              <a:buFont typeface="Wingdings" panose="05000000000000000000" pitchFamily="2" charset="2"/>
              <a:buChar char="q"/>
            </a:pPr>
            <a:endParaRPr lang="en-GB" sz="1400" b="1" dirty="0"/>
          </a:p>
        </p:txBody>
      </p:sp>
      <p:sp>
        <p:nvSpPr>
          <p:cNvPr id="6" name="Date Placeholder 5"/>
          <p:cNvSpPr>
            <a:spLocks noGrp="1"/>
          </p:cNvSpPr>
          <p:nvPr>
            <p:ph type="dt" sz="half" idx="10"/>
          </p:nvPr>
        </p:nvSpPr>
        <p:spPr/>
        <p:txBody>
          <a:bodyPr/>
          <a:lstStyle/>
          <a:p>
            <a:fld id="{7AA2D5EE-F798-43AA-97E2-EC0C90FE453E}" type="datetime4">
              <a:rPr lang="en-US" smtClean="0"/>
              <a:t>December 21, 2024</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089944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2. Milestones – </a:t>
            </a:r>
            <a:r>
              <a:rPr lang="en-GB" sz="3500" b="1" dirty="0">
                <a:solidFill>
                  <a:schemeClr val="tx1"/>
                </a:solidFill>
                <a:effectLst>
                  <a:outerShdw blurRad="38100" dist="38100" dir="2700000" algn="tl">
                    <a:srgbClr val="000000">
                      <a:alpha val="43137"/>
                    </a:srgbClr>
                  </a:outerShdw>
                </a:effectLst>
              </a:rPr>
              <a:t>Public Buildings</a:t>
            </a:r>
          </a:p>
        </p:txBody>
      </p:sp>
      <p:sp>
        <p:nvSpPr>
          <p:cNvPr id="10" name="Content Placeholder 2">
            <a:extLst>
              <a:ext uri="{FF2B5EF4-FFF2-40B4-BE49-F238E27FC236}">
                <a16:creationId xmlns:a16="http://schemas.microsoft.com/office/drawing/2014/main" id="{303253EA-8A6A-2B33-A733-9520C47AC500}"/>
              </a:ext>
            </a:extLst>
          </p:cNvPr>
          <p:cNvSpPr>
            <a:spLocks noGrp="1"/>
          </p:cNvSpPr>
          <p:nvPr>
            <p:ph idx="1"/>
          </p:nvPr>
        </p:nvSpPr>
        <p:spPr>
          <a:xfrm>
            <a:off x="677334" y="1463041"/>
            <a:ext cx="9356128" cy="5045824"/>
          </a:xfrm>
        </p:spPr>
        <p:txBody>
          <a:bodyPr>
            <a:normAutofit/>
          </a:bodyPr>
          <a:lstStyle/>
          <a:p>
            <a:pPr>
              <a:spcBef>
                <a:spcPts val="600"/>
              </a:spcBef>
              <a:spcAft>
                <a:spcPts val="600"/>
              </a:spcAft>
              <a:buClr>
                <a:schemeClr val="tx1"/>
              </a:buClr>
              <a:buSzPct val="100000"/>
              <a:buFont typeface="Wingdings" panose="05000000000000000000" pitchFamily="2" charset="2"/>
              <a:buChar char="§"/>
            </a:pPr>
            <a:r>
              <a:rPr lang="en-GB" sz="1600" dirty="0">
                <a:solidFill>
                  <a:schemeClr val="tx1"/>
                </a:solidFill>
              </a:rPr>
              <a:t>Deployment of Assessment Team</a:t>
            </a:r>
            <a:endParaRPr lang="en-GB" sz="1600" b="1" dirty="0">
              <a:solidFill>
                <a:schemeClr val="tx1"/>
              </a:solidFill>
            </a:endParaRPr>
          </a:p>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39 Buildings Assessed to-date, 5 confirmed structurally not fit – recommend demolition (</a:t>
            </a:r>
            <a:r>
              <a:rPr lang="en-US" sz="1600" dirty="0" err="1">
                <a:solidFill>
                  <a:schemeClr val="tx1"/>
                </a:solidFill>
              </a:rPr>
              <a:t>Lolam</a:t>
            </a:r>
            <a:r>
              <a:rPr lang="en-US" sz="1600" dirty="0">
                <a:solidFill>
                  <a:schemeClr val="tx1"/>
                </a:solidFill>
              </a:rPr>
              <a:t> Building, </a:t>
            </a:r>
            <a:r>
              <a:rPr lang="en-US" sz="1600" dirty="0" err="1">
                <a:solidFill>
                  <a:schemeClr val="tx1"/>
                </a:solidFill>
              </a:rPr>
              <a:t>DoCIR</a:t>
            </a:r>
            <a:r>
              <a:rPr lang="en-US" sz="1600" dirty="0">
                <a:solidFill>
                  <a:schemeClr val="tx1"/>
                </a:solidFill>
              </a:rPr>
              <a:t> Office Building, </a:t>
            </a:r>
            <a:r>
              <a:rPr lang="en-US" sz="1600" dirty="0" err="1">
                <a:solidFill>
                  <a:schemeClr val="tx1"/>
                </a:solidFill>
              </a:rPr>
              <a:t>MoL</a:t>
            </a:r>
            <a:r>
              <a:rPr lang="en-US" sz="1600" dirty="0">
                <a:solidFill>
                  <a:schemeClr val="tx1"/>
                </a:solidFill>
              </a:rPr>
              <a:t> Building, Dream House Shop, &amp; Wong Store)</a:t>
            </a:r>
          </a:p>
          <a:p>
            <a:pPr>
              <a:spcBef>
                <a:spcPts val="600"/>
              </a:spcBef>
              <a:spcAft>
                <a:spcPts val="600"/>
              </a:spcAft>
              <a:buClr>
                <a:schemeClr val="tx1"/>
              </a:buClr>
              <a:buSzPct val="100000"/>
              <a:buFont typeface="Wingdings" panose="05000000000000000000" pitchFamily="2" charset="2"/>
              <a:buChar char="§"/>
            </a:pPr>
            <a:endParaRPr lang="en-GB" sz="1600" b="1" dirty="0">
              <a:solidFill>
                <a:schemeClr val="accent2">
                  <a:lumMod val="60000"/>
                  <a:lumOff val="40000"/>
                </a:schemeClr>
              </a:solidFill>
            </a:endParaRPr>
          </a:p>
          <a:p>
            <a:pPr algn="ctr">
              <a:spcBef>
                <a:spcPts val="600"/>
              </a:spcBef>
              <a:spcAft>
                <a:spcPts val="600"/>
              </a:spcAft>
              <a:buClr>
                <a:schemeClr val="tx1"/>
              </a:buClr>
              <a:buSzPct val="100000"/>
              <a:buFont typeface="Wingdings" panose="05000000000000000000" pitchFamily="2" charset="2"/>
              <a:buChar char="q"/>
            </a:pPr>
            <a:endParaRPr lang="en-GB" sz="1400" b="1" dirty="0"/>
          </a:p>
        </p:txBody>
      </p:sp>
      <p:sp>
        <p:nvSpPr>
          <p:cNvPr id="6" name="Date Placeholder 5"/>
          <p:cNvSpPr>
            <a:spLocks noGrp="1"/>
          </p:cNvSpPr>
          <p:nvPr>
            <p:ph type="dt" sz="half" idx="10"/>
          </p:nvPr>
        </p:nvSpPr>
        <p:spPr/>
        <p:txBody>
          <a:bodyPr/>
          <a:lstStyle/>
          <a:p>
            <a:fld id="{7AA2D5EE-F798-43AA-97E2-EC0C90FE453E}" type="datetime4">
              <a:rPr lang="en-US" smtClean="0"/>
              <a:t>December 21, 2024</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6</a:t>
            </a:fld>
            <a:endParaRPr lang="en-US" dirty="0"/>
          </a:p>
        </p:txBody>
      </p:sp>
      <p:sp>
        <p:nvSpPr>
          <p:cNvPr id="8" name="Content Placeholder 2">
            <a:extLst>
              <a:ext uri="{FF2B5EF4-FFF2-40B4-BE49-F238E27FC236}">
                <a16:creationId xmlns:a16="http://schemas.microsoft.com/office/drawing/2014/main" id="{69DB9F59-75D0-4E25-7508-13F52FB2629A}"/>
              </a:ext>
            </a:extLst>
          </p:cNvPr>
          <p:cNvSpPr txBox="1">
            <a:spLocks/>
          </p:cNvSpPr>
          <p:nvPr/>
        </p:nvSpPr>
        <p:spPr>
          <a:xfrm>
            <a:off x="1492370" y="1472073"/>
            <a:ext cx="8541091" cy="57020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200"/>
              </a:spcBef>
              <a:spcAft>
                <a:spcPts val="1800"/>
              </a:spcAft>
              <a:buClr>
                <a:schemeClr val="tx1"/>
              </a:buClr>
              <a:buSzPct val="100000"/>
              <a:buFont typeface="Wingdings 3" charset="2"/>
              <a:buNone/>
            </a:pPr>
            <a:endParaRPr lang="en-GB" sz="2000" dirty="0">
              <a:solidFill>
                <a:schemeClr val="tx1"/>
              </a:solidFill>
            </a:endParaRPr>
          </a:p>
        </p:txBody>
      </p:sp>
    </p:spTree>
    <p:extLst>
      <p:ext uri="{BB962C8B-B14F-4D97-AF65-F5344CB8AC3E}">
        <p14:creationId xmlns:p14="http://schemas.microsoft.com/office/powerpoint/2010/main" val="2315272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2. Milestones – </a:t>
            </a:r>
            <a:r>
              <a:rPr lang="en-GB" sz="3500" b="1" dirty="0">
                <a:solidFill>
                  <a:schemeClr val="tx1"/>
                </a:solidFill>
                <a:effectLst>
                  <a:outerShdw blurRad="38100" dist="38100" dir="2700000" algn="tl">
                    <a:srgbClr val="000000">
                      <a:alpha val="43137"/>
                    </a:srgbClr>
                  </a:outerShdw>
                </a:effectLst>
              </a:rPr>
              <a:t>Airports</a:t>
            </a:r>
          </a:p>
        </p:txBody>
      </p:sp>
      <p:sp>
        <p:nvSpPr>
          <p:cNvPr id="10" name="Content Placeholder 2">
            <a:extLst>
              <a:ext uri="{FF2B5EF4-FFF2-40B4-BE49-F238E27FC236}">
                <a16:creationId xmlns:a16="http://schemas.microsoft.com/office/drawing/2014/main" id="{303253EA-8A6A-2B33-A733-9520C47AC500}"/>
              </a:ext>
            </a:extLst>
          </p:cNvPr>
          <p:cNvSpPr>
            <a:spLocks noGrp="1"/>
          </p:cNvSpPr>
          <p:nvPr>
            <p:ph idx="1"/>
          </p:nvPr>
        </p:nvSpPr>
        <p:spPr>
          <a:xfrm>
            <a:off x="677334" y="1463041"/>
            <a:ext cx="9356128" cy="5045824"/>
          </a:xfrm>
        </p:spPr>
        <p:txBody>
          <a:bodyPr>
            <a:normAutofit/>
          </a:bodyPr>
          <a:lstStyle/>
          <a:p>
            <a:pPr>
              <a:spcBef>
                <a:spcPts val="600"/>
              </a:spcBef>
              <a:spcAft>
                <a:spcPts val="600"/>
              </a:spcAft>
              <a:buClr>
                <a:schemeClr val="tx1"/>
              </a:buClr>
              <a:buSzPct val="100000"/>
              <a:buFont typeface="Wingdings" panose="05000000000000000000" pitchFamily="2" charset="2"/>
              <a:buChar char="§"/>
            </a:pPr>
            <a:r>
              <a:rPr lang="en-US" sz="1600" dirty="0">
                <a:solidFill>
                  <a:schemeClr val="tx1"/>
                </a:solidFill>
              </a:rPr>
              <a:t>Bauerfield International Airport is operational</a:t>
            </a:r>
          </a:p>
          <a:p>
            <a:pPr>
              <a:spcBef>
                <a:spcPts val="600"/>
              </a:spcBef>
              <a:spcAft>
                <a:spcPts val="600"/>
              </a:spcAft>
              <a:buClr>
                <a:schemeClr val="tx1"/>
              </a:buClr>
              <a:buSzPct val="100000"/>
              <a:buFont typeface="Wingdings" panose="05000000000000000000" pitchFamily="2" charset="2"/>
              <a:buChar char="§"/>
            </a:pPr>
            <a:endParaRPr lang="en-GB" sz="1600" b="1" dirty="0">
              <a:solidFill>
                <a:schemeClr val="accent2">
                  <a:lumMod val="60000"/>
                  <a:lumOff val="40000"/>
                </a:schemeClr>
              </a:solidFill>
            </a:endParaRPr>
          </a:p>
          <a:p>
            <a:pPr algn="ctr">
              <a:spcBef>
                <a:spcPts val="600"/>
              </a:spcBef>
              <a:spcAft>
                <a:spcPts val="600"/>
              </a:spcAft>
              <a:buClr>
                <a:schemeClr val="tx1"/>
              </a:buClr>
              <a:buSzPct val="100000"/>
              <a:buFont typeface="Wingdings" panose="05000000000000000000" pitchFamily="2" charset="2"/>
              <a:buChar char="q"/>
            </a:pPr>
            <a:endParaRPr lang="en-GB" sz="1400" b="1" dirty="0"/>
          </a:p>
        </p:txBody>
      </p:sp>
      <p:sp>
        <p:nvSpPr>
          <p:cNvPr id="6" name="Date Placeholder 5"/>
          <p:cNvSpPr>
            <a:spLocks noGrp="1"/>
          </p:cNvSpPr>
          <p:nvPr>
            <p:ph type="dt" sz="half" idx="10"/>
          </p:nvPr>
        </p:nvSpPr>
        <p:spPr/>
        <p:txBody>
          <a:bodyPr/>
          <a:lstStyle/>
          <a:p>
            <a:fld id="{7AA2D5EE-F798-43AA-97E2-EC0C90FE453E}" type="datetime4">
              <a:rPr lang="en-US" smtClean="0"/>
              <a:t>December 21, 2024</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Content Placeholder 2">
            <a:extLst>
              <a:ext uri="{FF2B5EF4-FFF2-40B4-BE49-F238E27FC236}">
                <a16:creationId xmlns:a16="http://schemas.microsoft.com/office/drawing/2014/main" id="{69DB9F59-75D0-4E25-7508-13F52FB2629A}"/>
              </a:ext>
            </a:extLst>
          </p:cNvPr>
          <p:cNvSpPr txBox="1">
            <a:spLocks/>
          </p:cNvSpPr>
          <p:nvPr/>
        </p:nvSpPr>
        <p:spPr>
          <a:xfrm>
            <a:off x="1492370" y="1472073"/>
            <a:ext cx="8541091" cy="57020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1200"/>
              </a:spcBef>
              <a:spcAft>
                <a:spcPts val="1800"/>
              </a:spcAft>
              <a:buClr>
                <a:schemeClr val="tx1"/>
              </a:buClr>
              <a:buSzPct val="100000"/>
              <a:buFont typeface="Wingdings 3" charset="2"/>
              <a:buNone/>
            </a:pPr>
            <a:endParaRPr lang="en-GB" sz="2000" dirty="0">
              <a:solidFill>
                <a:schemeClr val="tx1"/>
              </a:solidFill>
            </a:endParaRPr>
          </a:p>
        </p:txBody>
      </p:sp>
    </p:spTree>
    <p:extLst>
      <p:ext uri="{BB962C8B-B14F-4D97-AF65-F5344CB8AC3E}">
        <p14:creationId xmlns:p14="http://schemas.microsoft.com/office/powerpoint/2010/main" val="2378880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b="1" dirty="0">
                <a:solidFill>
                  <a:schemeClr val="tx1"/>
                </a:solidFill>
                <a:effectLst>
                  <a:outerShdw blurRad="38100" dist="38100" dir="2700000" algn="tl">
                    <a:srgbClr val="000000">
                      <a:alpha val="43137"/>
                    </a:srgbClr>
                  </a:outerShdw>
                </a:effectLst>
              </a:rPr>
              <a:t>General</a:t>
            </a:r>
          </a:p>
        </p:txBody>
      </p:sp>
      <p:sp>
        <p:nvSpPr>
          <p:cNvPr id="3" name="Content Placeholder 2"/>
          <p:cNvSpPr>
            <a:spLocks noGrp="1"/>
          </p:cNvSpPr>
          <p:nvPr>
            <p:ph idx="1"/>
          </p:nvPr>
        </p:nvSpPr>
        <p:spPr>
          <a:xfrm>
            <a:off x="677334" y="1463041"/>
            <a:ext cx="9356128" cy="5045824"/>
          </a:xfrm>
        </p:spPr>
        <p:txBody>
          <a:bodyPr>
            <a:normAutofit/>
          </a:bodyPr>
          <a:lstStyle/>
          <a:p>
            <a:pPr>
              <a:spcBef>
                <a:spcPts val="600"/>
              </a:spcBef>
              <a:spcAft>
                <a:spcPts val="600"/>
              </a:spcAft>
              <a:buClr>
                <a:schemeClr val="tx1"/>
              </a:buClr>
              <a:buSzPct val="100000"/>
              <a:buFont typeface="Wingdings" panose="05000000000000000000" pitchFamily="2" charset="2"/>
              <a:buChar char="§"/>
            </a:pPr>
            <a:r>
              <a:rPr lang="en-US" sz="1600" dirty="0"/>
              <a:t>Deployment of Assessment Teams on the 18</a:t>
            </a:r>
            <a:r>
              <a:rPr lang="en-US" sz="1600" baseline="30000" dirty="0"/>
              <a:t>th</a:t>
            </a:r>
            <a:r>
              <a:rPr lang="en-US" sz="1600" dirty="0"/>
              <a:t> of December 2024. Assessment is ongoing.</a:t>
            </a:r>
          </a:p>
          <a:p>
            <a:pPr>
              <a:spcBef>
                <a:spcPts val="600"/>
              </a:spcBef>
              <a:spcAft>
                <a:spcPts val="600"/>
              </a:spcAft>
              <a:buClr>
                <a:schemeClr val="tx1"/>
              </a:buClr>
              <a:buSzPct val="100000"/>
              <a:buFont typeface="Wingdings" panose="05000000000000000000" pitchFamily="2" charset="2"/>
              <a:buChar char="§"/>
            </a:pPr>
            <a:r>
              <a:rPr lang="en-US" sz="1600" dirty="0"/>
              <a:t>Development of response plan ongoing, expect tomorrow, 20/12/2024</a:t>
            </a:r>
          </a:p>
          <a:p>
            <a:pPr>
              <a:spcBef>
                <a:spcPts val="600"/>
              </a:spcBef>
              <a:spcAft>
                <a:spcPts val="600"/>
              </a:spcAft>
              <a:buClr>
                <a:schemeClr val="tx1"/>
              </a:buClr>
              <a:buSzPct val="100000"/>
              <a:buFont typeface="Wingdings" panose="05000000000000000000" pitchFamily="2" charset="2"/>
              <a:buChar char="§"/>
            </a:pPr>
            <a:r>
              <a:rPr lang="en-US" sz="1600" dirty="0"/>
              <a:t>Expect maps on unsafe buildings</a:t>
            </a:r>
          </a:p>
          <a:p>
            <a:pPr>
              <a:spcBef>
                <a:spcPts val="600"/>
              </a:spcBef>
              <a:spcAft>
                <a:spcPts val="600"/>
              </a:spcAft>
              <a:buClr>
                <a:schemeClr val="tx1"/>
              </a:buClr>
              <a:buSzPct val="100000"/>
              <a:buFont typeface="Wingdings" panose="05000000000000000000" pitchFamily="2" charset="2"/>
              <a:buChar char="§"/>
            </a:pPr>
            <a:r>
              <a:rPr lang="en-US" sz="1600" dirty="0"/>
              <a:t>Expect notices on unsafe roads from the Roads Administrator &amp; Police Traffic </a:t>
            </a:r>
            <a:endParaRPr lang="en-GB" sz="1600" dirty="0"/>
          </a:p>
          <a:p>
            <a:pPr>
              <a:spcBef>
                <a:spcPts val="600"/>
              </a:spcBef>
              <a:spcAft>
                <a:spcPts val="600"/>
              </a:spcAft>
              <a:buClr>
                <a:schemeClr val="tx1"/>
              </a:buClr>
              <a:buSzPct val="100000"/>
              <a:buFont typeface="Wingdings" panose="05000000000000000000" pitchFamily="2" charset="2"/>
              <a:buChar char="q"/>
            </a:pPr>
            <a:endParaRPr lang="en-GB" sz="1600" b="1" dirty="0"/>
          </a:p>
        </p:txBody>
      </p:sp>
      <p:sp>
        <p:nvSpPr>
          <p:cNvPr id="6" name="Date Placeholder 5"/>
          <p:cNvSpPr>
            <a:spLocks noGrp="1"/>
          </p:cNvSpPr>
          <p:nvPr>
            <p:ph type="dt" sz="half" idx="10"/>
          </p:nvPr>
        </p:nvSpPr>
        <p:spPr/>
        <p:txBody>
          <a:bodyPr/>
          <a:lstStyle/>
          <a:p>
            <a:fld id="{FBE859E4-2E00-4497-9EA2-4201FCC236D4}" type="datetime4">
              <a:rPr lang="en-US" smtClean="0"/>
              <a:t>December 21, 2024</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906643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500" b="1" dirty="0">
                <a:effectLst>
                  <a:outerShdw blurRad="38100" dist="38100" dir="2700000" algn="tl">
                    <a:srgbClr val="000000">
                      <a:alpha val="43137"/>
                    </a:srgbClr>
                  </a:outerShdw>
                </a:effectLst>
              </a:rPr>
              <a:t>3. Situation Update - </a:t>
            </a:r>
            <a:r>
              <a:rPr lang="en-GB" sz="3500" dirty="0">
                <a:solidFill>
                  <a:schemeClr val="tx1"/>
                </a:solidFill>
                <a:effectLst>
                  <a:outerShdw blurRad="38100" dist="38100" dir="2700000" algn="tl">
                    <a:srgbClr val="000000">
                      <a:alpha val="43137"/>
                    </a:srgbClr>
                  </a:outerShdw>
                </a:effectLst>
              </a:rPr>
              <a:t>Roads</a:t>
            </a:r>
          </a:p>
        </p:txBody>
      </p:sp>
      <p:sp>
        <p:nvSpPr>
          <p:cNvPr id="3" name="Content Placeholder 2"/>
          <p:cNvSpPr>
            <a:spLocks noGrp="1"/>
          </p:cNvSpPr>
          <p:nvPr>
            <p:ph idx="1"/>
          </p:nvPr>
        </p:nvSpPr>
        <p:spPr>
          <a:xfrm>
            <a:off x="677334" y="1759789"/>
            <a:ext cx="9356128" cy="4749076"/>
          </a:xfrm>
        </p:spPr>
        <p:txBody>
          <a:bodyPr>
            <a:normAutofit/>
          </a:bodyPr>
          <a:lstStyle/>
          <a:p>
            <a:pPr marL="0" indent="0" algn="ctr">
              <a:lnSpc>
                <a:spcPct val="120000"/>
              </a:lnSpc>
              <a:spcBef>
                <a:spcPts val="0"/>
              </a:spcBef>
              <a:spcAft>
                <a:spcPts val="1800"/>
              </a:spcAft>
              <a:buClr>
                <a:schemeClr val="tx1"/>
              </a:buClr>
              <a:buSzPct val="100000"/>
              <a:buNone/>
            </a:pPr>
            <a:r>
              <a:rPr lang="en-GB" sz="2800" b="1" dirty="0"/>
              <a:t>Total Road Network: </a:t>
            </a:r>
            <a:r>
              <a:rPr lang="en-GB" sz="2800" u="sng" dirty="0">
                <a:solidFill>
                  <a:schemeClr val="accent2"/>
                </a:solidFill>
              </a:rPr>
              <a:t>388.00km</a:t>
            </a:r>
          </a:p>
          <a:p>
            <a:pPr marL="0" indent="0" algn="ctr">
              <a:lnSpc>
                <a:spcPct val="120000"/>
              </a:lnSpc>
              <a:spcBef>
                <a:spcPts val="0"/>
              </a:spcBef>
              <a:spcAft>
                <a:spcPts val="1800"/>
              </a:spcAft>
              <a:buClr>
                <a:schemeClr val="tx1"/>
              </a:buClr>
              <a:buSzPct val="100000"/>
              <a:buNone/>
            </a:pPr>
            <a:endParaRPr lang="en-GB" sz="1000" u="sng" dirty="0">
              <a:solidFill>
                <a:schemeClr val="accent2">
                  <a:lumMod val="20000"/>
                  <a:lumOff val="80000"/>
                </a:schemeClr>
              </a:solidFill>
            </a:endParaRPr>
          </a:p>
          <a:p>
            <a:pPr marL="0" indent="0" algn="ctr">
              <a:lnSpc>
                <a:spcPct val="120000"/>
              </a:lnSpc>
              <a:spcBef>
                <a:spcPts val="600"/>
              </a:spcBef>
              <a:spcAft>
                <a:spcPts val="1200"/>
              </a:spcAft>
              <a:buClr>
                <a:schemeClr val="tx1"/>
              </a:buClr>
              <a:buSzPct val="100000"/>
              <a:buNone/>
            </a:pPr>
            <a:r>
              <a:rPr lang="en-GB" sz="2400" dirty="0"/>
              <a:t>Roads Accessible - </a:t>
            </a:r>
          </a:p>
          <a:p>
            <a:pPr marL="0" indent="0" algn="ctr">
              <a:lnSpc>
                <a:spcPct val="120000"/>
              </a:lnSpc>
              <a:spcBef>
                <a:spcPts val="600"/>
              </a:spcBef>
              <a:spcAft>
                <a:spcPts val="1200"/>
              </a:spcAft>
              <a:buClr>
                <a:schemeClr val="tx1"/>
              </a:buClr>
              <a:buSzPct val="100000"/>
              <a:buNone/>
            </a:pPr>
            <a:br>
              <a:rPr lang="en-GB" sz="2400" dirty="0"/>
            </a:br>
            <a:r>
              <a:rPr lang="en-GB" sz="2400" dirty="0"/>
              <a:t>Not Accessible – </a:t>
            </a:r>
            <a:endParaRPr lang="en-GB" sz="2400" dirty="0">
              <a:solidFill>
                <a:srgbClr val="FF0000"/>
              </a:solidFill>
            </a:endParaRPr>
          </a:p>
        </p:txBody>
      </p:sp>
      <p:sp>
        <p:nvSpPr>
          <p:cNvPr id="4" name="Date Placeholder 3"/>
          <p:cNvSpPr>
            <a:spLocks noGrp="1"/>
          </p:cNvSpPr>
          <p:nvPr>
            <p:ph type="dt" sz="half" idx="10"/>
          </p:nvPr>
        </p:nvSpPr>
        <p:spPr/>
        <p:txBody>
          <a:bodyPr/>
          <a:lstStyle/>
          <a:p>
            <a:fld id="{A4797E98-B003-456C-8A0B-5920D9E6A1DF}" type="datetime4">
              <a:rPr lang="en-US" smtClean="0"/>
              <a:t>December 21, 2024</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
        <p:nvSpPr>
          <p:cNvPr id="5" name="Oval 4">
            <a:extLst>
              <a:ext uri="{FF2B5EF4-FFF2-40B4-BE49-F238E27FC236}">
                <a16:creationId xmlns:a16="http://schemas.microsoft.com/office/drawing/2014/main" id="{F76F4925-9E91-483A-3E54-AF9AABB2C3A9}"/>
              </a:ext>
            </a:extLst>
          </p:cNvPr>
          <p:cNvSpPr/>
          <p:nvPr/>
        </p:nvSpPr>
        <p:spPr>
          <a:xfrm>
            <a:off x="7279065" y="2899097"/>
            <a:ext cx="803503" cy="750498"/>
          </a:xfrm>
          <a:prstGeom prst="ellipse">
            <a:avLst/>
          </a:prstGeom>
          <a:solidFill>
            <a:srgbClr val="12DC64">
              <a:alpha val="6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99%</a:t>
            </a:r>
            <a:endParaRPr lang="en-AU" dirty="0"/>
          </a:p>
        </p:txBody>
      </p:sp>
      <p:sp>
        <p:nvSpPr>
          <p:cNvPr id="7" name="Oval 6">
            <a:extLst>
              <a:ext uri="{FF2B5EF4-FFF2-40B4-BE49-F238E27FC236}">
                <a16:creationId xmlns:a16="http://schemas.microsoft.com/office/drawing/2014/main" id="{344E8230-1F1D-4E2E-56D3-B286EF590E00}"/>
              </a:ext>
            </a:extLst>
          </p:cNvPr>
          <p:cNvSpPr/>
          <p:nvPr/>
        </p:nvSpPr>
        <p:spPr>
          <a:xfrm>
            <a:off x="6547603" y="4017342"/>
            <a:ext cx="803503" cy="750498"/>
          </a:xfrm>
          <a:prstGeom prst="ellipse">
            <a:avLst/>
          </a:prstGeom>
          <a:solidFill>
            <a:srgbClr val="FF0000">
              <a:alpha val="6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endParaRPr lang="en-AU" dirty="0"/>
          </a:p>
        </p:txBody>
      </p:sp>
    </p:spTree>
    <p:extLst>
      <p:ext uri="{BB962C8B-B14F-4D97-AF65-F5344CB8AC3E}">
        <p14:creationId xmlns:p14="http://schemas.microsoft.com/office/powerpoint/2010/main" val="1279995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Face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1838</TotalTime>
  <Words>1519</Words>
  <Application>Microsoft Office PowerPoint</Application>
  <PresentationFormat>Widescreen</PresentationFormat>
  <Paragraphs>191</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Trebuchet MS</vt:lpstr>
      <vt:lpstr>Wingdings</vt:lpstr>
      <vt:lpstr>Wingdings 3</vt:lpstr>
      <vt:lpstr>Facet</vt:lpstr>
      <vt:lpstr>EARTHQUAKE INFRASTRUCTURE, TRANSPORTATION &amp; PUBLIC BUILDING CLUSTER Daily Situation Update No. 2</vt:lpstr>
      <vt:lpstr>Agenda</vt:lpstr>
      <vt:lpstr>1. Background</vt:lpstr>
      <vt:lpstr>2. Milestones - Roads</vt:lpstr>
      <vt:lpstr>2. Milestones – Ports &amp; Harbour</vt:lpstr>
      <vt:lpstr>2. Milestones – Public Buildings</vt:lpstr>
      <vt:lpstr>2. Milestones – Airports</vt:lpstr>
      <vt:lpstr>3. Situation Update - General</vt:lpstr>
      <vt:lpstr>3. Situation Update - Roads</vt:lpstr>
      <vt:lpstr>3. Situation Update – Roads (Cont.)</vt:lpstr>
      <vt:lpstr>3. Situation Update – Roads (Cont.)</vt:lpstr>
      <vt:lpstr>3. Situation Update – Roads (Cont.)</vt:lpstr>
      <vt:lpstr>3. Situation Update – Roads (Cont.)</vt:lpstr>
      <vt:lpstr>3. Situation Update – Roads (Cont.)</vt:lpstr>
      <vt:lpstr>3. Situation Update – Roads (Cont.)</vt:lpstr>
      <vt:lpstr>3. Situation Update – Roads (Cont.)</vt:lpstr>
      <vt:lpstr>3. Situation Update – Roads (Cont.)</vt:lpstr>
      <vt:lpstr>3. Situation Update – Ports &amp; Harbour</vt:lpstr>
      <vt:lpstr>3. Situation Update – Ports &amp; Harbour (Cont.)</vt:lpstr>
      <vt:lpstr>3. Situation Update – Airports</vt:lpstr>
      <vt:lpstr>3. Situation Update – Airports (Cont.)</vt:lpstr>
      <vt:lpstr>3. Situation Update – Public Buildings</vt:lpstr>
      <vt:lpstr>4. Deployment of Assessment Team</vt:lpstr>
      <vt:lpstr>5. Stakeholder’s Feedback &amp; Update</vt:lpstr>
      <vt:lpstr>6. I, T &amp; PB Cluster RFAs to NDMO</vt:lpstr>
      <vt:lpstr>7. Any Other Business (AoB)</vt:lpstr>
      <vt:lpstr>Tank Yu Tumas!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SECTOR</dc:title>
  <dc:creator>Junior Shim George</dc:creator>
  <cp:lastModifiedBy>Harold Allanson</cp:lastModifiedBy>
  <cp:revision>764</cp:revision>
  <cp:lastPrinted>2023-03-08T02:47:00Z</cp:lastPrinted>
  <dcterms:created xsi:type="dcterms:W3CDTF">2020-04-16T05:32:39Z</dcterms:created>
  <dcterms:modified xsi:type="dcterms:W3CDTF">2024-12-20T21:36:50Z</dcterms:modified>
</cp:coreProperties>
</file>