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B962E66-A3C8-4B32-B7BE-B2A421B4CE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6F7256C4-7E35-419F-9A30-6874812CA8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68D6680-2352-4F2C-9E3D-0980C9323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42C9-20A5-44DC-9A3D-8D015D35E859}" type="datetimeFigureOut">
              <a:rPr lang="nb-NO" smtClean="0"/>
              <a:t>25.05.2019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9CF3823-6BF3-411B-B684-DBC451056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49962FF-CB0E-405A-A4E4-BE7581B49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B20A-11DD-411B-9274-EEE0967795E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7924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C9B9F27-EF25-40D3-BA4D-3019A0AD2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47DE8547-D413-4380-B9C1-BD7B252EBD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91A39B4-902D-40D5-8CD8-F11463A19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42C9-20A5-44DC-9A3D-8D015D35E859}" type="datetimeFigureOut">
              <a:rPr lang="nb-NO" smtClean="0"/>
              <a:t>25.05.2019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3F9C2F0-19C7-4EFF-A2F0-DF222CF94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974A0FF-7F7E-49A7-A332-9065EE20B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B20A-11DD-411B-9274-EEE0967795E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82635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4755E58E-02A3-47B3-B3D8-F26134EE42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407A7615-F98B-42E5-9A7B-D99D8919AC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0E14F2D-F185-4B4B-8F47-2F7C442A7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42C9-20A5-44DC-9A3D-8D015D35E859}" type="datetimeFigureOut">
              <a:rPr lang="nb-NO" smtClean="0"/>
              <a:t>25.05.2019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6940DC0-0BDE-4FC7-9AB6-E751DF75A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311684C-D843-47BE-99FE-F6C4E30CB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B20A-11DD-411B-9274-EEE0967795E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30191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7FFAA5-A176-4552-A32B-FC3B8D02D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95B9536-A824-4118-8DE4-38900E4097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E0B8808-0FE2-49C6-9988-5A0553C59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42C9-20A5-44DC-9A3D-8D015D35E859}" type="datetimeFigureOut">
              <a:rPr lang="nb-NO" smtClean="0"/>
              <a:t>25.05.2019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2D97E74-24AF-40F2-AF7A-84D540469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7D85473-7FA0-4C7F-BD55-ED440AABA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B20A-11DD-411B-9274-EEE0967795E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51083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65D83DC-9902-4FE9-BCA0-E27ABC7C2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EAC88DC-B0A9-4421-B516-5C5216B81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3BF2A06-71DD-43B1-BC52-F50E2047C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42C9-20A5-44DC-9A3D-8D015D35E859}" type="datetimeFigureOut">
              <a:rPr lang="nb-NO" smtClean="0"/>
              <a:t>25.05.2019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087E2F4-D84B-4E82-AB35-F23B2DE79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E040483-1567-4AB7-BFDD-9760C48B7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B20A-11DD-411B-9274-EEE0967795E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5104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60FD2A8-F319-4C6C-BB85-611D04697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7F343CA-BC00-493F-8669-00BBB3D4B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A30E0BBE-BA44-47AC-918D-A2408B7BB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C2FD370-9289-4A95-94F5-4476ECDC9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42C9-20A5-44DC-9A3D-8D015D35E859}" type="datetimeFigureOut">
              <a:rPr lang="nb-NO" smtClean="0"/>
              <a:t>25.05.2019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B2F343DC-24AA-4BB5-95FE-01029A3A4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B9D8E0F3-C73A-4CE1-A6F7-E84B321CA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B20A-11DD-411B-9274-EEE0967795E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62904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190AAA8-61A1-42B8-B2AB-382698334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7A229D5-BF7B-4BE0-A1B7-569F6D98D6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A6AE4712-5C18-4EED-94F9-6819D76D7B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F24C3D36-9639-406D-A631-9804FF95EA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5D6C768A-43AF-4E54-970A-CAF171629D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312FCB23-31DA-4F64-B112-D2D849857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42C9-20A5-44DC-9A3D-8D015D35E859}" type="datetimeFigureOut">
              <a:rPr lang="nb-NO" smtClean="0"/>
              <a:t>25.05.2019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7930782D-390E-43D8-AF6F-2956BFC48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1E5E401E-0191-4B55-88C6-24925F7CE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B20A-11DD-411B-9274-EEE0967795E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78312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2B2D2F7-DA35-405E-9A33-2545222AE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115B26EA-DE35-48AA-A97A-5ACB3C9EA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42C9-20A5-44DC-9A3D-8D015D35E859}" type="datetimeFigureOut">
              <a:rPr lang="nb-NO" smtClean="0"/>
              <a:t>25.05.2019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E60AD38-14E4-49B5-844F-138BD0E56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1BF87F2-62DA-4FB7-9EF1-98F40D741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B20A-11DD-411B-9274-EEE0967795E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7791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0785A139-152F-4459-9E8C-4DA1B780F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42C9-20A5-44DC-9A3D-8D015D35E859}" type="datetimeFigureOut">
              <a:rPr lang="nb-NO" smtClean="0"/>
              <a:t>25.05.2019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A14C5BC9-277E-434E-B215-C9F759DA4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AE187ADD-BF74-4EBC-B26F-517AF19FD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B20A-11DD-411B-9274-EEE0967795E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64512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EA02019-F708-465A-80DE-ADCD37D50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7026087-F9BF-4B42-8CE7-A7490C3F1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1A59F5A-2E82-459A-907C-F9E429E6A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077C10A4-B57D-44A9-9B35-663A6CEC4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42C9-20A5-44DC-9A3D-8D015D35E859}" type="datetimeFigureOut">
              <a:rPr lang="nb-NO" smtClean="0"/>
              <a:t>25.05.2019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83826F8-8846-40AD-A69E-11588BC6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6416DF1-E6A3-4736-9E96-E54F3F347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B20A-11DD-411B-9274-EEE0967795E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15029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A5FECA5-F634-4AC5-B242-EAEDFD8BD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6F8F5939-5154-49EF-A675-F4BD8147EB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CE17A87-F04B-4FC2-A7D9-65B070DBC0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C1F2D49E-EAF3-4D0B-9708-DB384BDF7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42C9-20A5-44DC-9A3D-8D015D35E859}" type="datetimeFigureOut">
              <a:rPr lang="nb-NO" smtClean="0"/>
              <a:t>25.05.2019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571D1C0-48AC-4643-AB4E-B13EF64A5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F5A044D-6E20-423B-BE2B-04DDFF794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B20A-11DD-411B-9274-EEE0967795E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42734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DD3167FB-9FBB-4693-B3DA-CB6E30572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722C0249-B832-48ED-87D2-839D11C77B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F2B3490-1A9D-4A58-A7C1-7F2EF1FB22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042C9-20A5-44DC-9A3D-8D015D35E859}" type="datetimeFigureOut">
              <a:rPr lang="nb-NO" smtClean="0"/>
              <a:t>25.05.2019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1FBF9AB-7283-4741-B900-9287F2F8AA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7410B78-FD2E-4665-9AD8-34721F81FC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BB20A-11DD-411B-9274-EEE0967795E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6756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D7D9022C-AF15-4A3B-A539-FEF9C54DDB16}"/>
              </a:ext>
            </a:extLst>
          </p:cNvPr>
          <p:cNvSpPr txBox="1"/>
          <p:nvPr/>
        </p:nvSpPr>
        <p:spPr>
          <a:xfrm>
            <a:off x="5224803" y="97927"/>
            <a:ext cx="1737655" cy="369332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pPr algn="ctr"/>
            <a:r>
              <a:rPr lang="nb-NO" dirty="0">
                <a:solidFill>
                  <a:schemeClr val="bg1"/>
                </a:solidFill>
              </a:rPr>
              <a:t>OSOCC Manager</a:t>
            </a: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E5BFAF13-35DA-4F73-9B75-1B5F0A446BB9}"/>
              </a:ext>
            </a:extLst>
          </p:cNvPr>
          <p:cNvSpPr txBox="1"/>
          <p:nvPr/>
        </p:nvSpPr>
        <p:spPr>
          <a:xfrm>
            <a:off x="5211191" y="467259"/>
            <a:ext cx="17376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/>
              <a:t>(</a:t>
            </a:r>
            <a:r>
              <a:rPr lang="nb-NO" sz="1200" dirty="0" err="1"/>
              <a:t>name</a:t>
            </a:r>
            <a:r>
              <a:rPr lang="nb-NO" sz="1200" dirty="0"/>
              <a:t>)</a:t>
            </a:r>
          </a:p>
        </p:txBody>
      </p:sp>
      <p:grpSp>
        <p:nvGrpSpPr>
          <p:cNvPr id="66" name="Gruppe 65">
            <a:extLst>
              <a:ext uri="{FF2B5EF4-FFF2-40B4-BE49-F238E27FC236}">
                <a16:creationId xmlns:a16="http://schemas.microsoft.com/office/drawing/2014/main" id="{2EFEE5C4-8090-4766-AD47-90DEE4F76EF9}"/>
              </a:ext>
            </a:extLst>
          </p:cNvPr>
          <p:cNvGrpSpPr/>
          <p:nvPr/>
        </p:nvGrpSpPr>
        <p:grpSpPr>
          <a:xfrm>
            <a:off x="3433461" y="707376"/>
            <a:ext cx="1777730" cy="646331"/>
            <a:chOff x="3433461" y="781235"/>
            <a:chExt cx="1777730" cy="646331"/>
          </a:xfrm>
        </p:grpSpPr>
        <p:sp>
          <p:nvSpPr>
            <p:cNvPr id="5" name="TekstSylinder 4">
              <a:extLst>
                <a:ext uri="{FF2B5EF4-FFF2-40B4-BE49-F238E27FC236}">
                  <a16:creationId xmlns:a16="http://schemas.microsoft.com/office/drawing/2014/main" id="{41373BB0-D63E-4B8B-AC40-581D3C74622B}"/>
                </a:ext>
              </a:extLst>
            </p:cNvPr>
            <p:cNvSpPr txBox="1"/>
            <p:nvPr/>
          </p:nvSpPr>
          <p:spPr>
            <a:xfrm>
              <a:off x="3433461" y="781235"/>
              <a:ext cx="1777730" cy="369332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nb-NO" dirty="0" err="1">
                  <a:solidFill>
                    <a:schemeClr val="bg1"/>
                  </a:solidFill>
                </a:rPr>
                <a:t>Safety</a:t>
              </a:r>
              <a:r>
                <a:rPr lang="nb-NO" dirty="0">
                  <a:solidFill>
                    <a:schemeClr val="bg1"/>
                  </a:solidFill>
                </a:rPr>
                <a:t> &amp; Security</a:t>
              </a:r>
            </a:p>
          </p:txBody>
        </p:sp>
        <p:sp>
          <p:nvSpPr>
            <p:cNvPr id="8" name="TekstSylinder 7">
              <a:extLst>
                <a:ext uri="{FF2B5EF4-FFF2-40B4-BE49-F238E27FC236}">
                  <a16:creationId xmlns:a16="http://schemas.microsoft.com/office/drawing/2014/main" id="{757FC20C-3232-4550-92A4-1D2EFF71811E}"/>
                </a:ext>
              </a:extLst>
            </p:cNvPr>
            <p:cNvSpPr txBox="1"/>
            <p:nvPr/>
          </p:nvSpPr>
          <p:spPr>
            <a:xfrm>
              <a:off x="3433461" y="1150567"/>
              <a:ext cx="17777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)</a:t>
              </a:r>
            </a:p>
          </p:txBody>
        </p:sp>
      </p:grpSp>
      <p:grpSp>
        <p:nvGrpSpPr>
          <p:cNvPr id="15" name="Gruppe 14">
            <a:extLst>
              <a:ext uri="{FF2B5EF4-FFF2-40B4-BE49-F238E27FC236}">
                <a16:creationId xmlns:a16="http://schemas.microsoft.com/office/drawing/2014/main" id="{39B8A4E9-19EE-4B40-8FCE-B726256A77F8}"/>
              </a:ext>
            </a:extLst>
          </p:cNvPr>
          <p:cNvGrpSpPr/>
          <p:nvPr/>
        </p:nvGrpSpPr>
        <p:grpSpPr>
          <a:xfrm>
            <a:off x="6948846" y="708955"/>
            <a:ext cx="1777732" cy="646331"/>
            <a:chOff x="6966601" y="1704513"/>
            <a:chExt cx="1777732" cy="646331"/>
          </a:xfrm>
        </p:grpSpPr>
        <p:sp>
          <p:nvSpPr>
            <p:cNvPr id="6" name="TekstSylinder 5">
              <a:extLst>
                <a:ext uri="{FF2B5EF4-FFF2-40B4-BE49-F238E27FC236}">
                  <a16:creationId xmlns:a16="http://schemas.microsoft.com/office/drawing/2014/main" id="{A7C0743C-013F-4B83-BD9D-E5927FFFAFE5}"/>
                </a:ext>
              </a:extLst>
            </p:cNvPr>
            <p:cNvSpPr txBox="1"/>
            <p:nvPr/>
          </p:nvSpPr>
          <p:spPr>
            <a:xfrm>
              <a:off x="6966602" y="1704513"/>
              <a:ext cx="1777731" cy="369332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b-NO" dirty="0">
                  <a:solidFill>
                    <a:schemeClr val="bg1"/>
                  </a:solidFill>
                </a:rPr>
                <a:t>Liaison</a:t>
              </a:r>
            </a:p>
          </p:txBody>
        </p:sp>
        <p:sp>
          <p:nvSpPr>
            <p:cNvPr id="9" name="TekstSylinder 8">
              <a:extLst>
                <a:ext uri="{FF2B5EF4-FFF2-40B4-BE49-F238E27FC236}">
                  <a16:creationId xmlns:a16="http://schemas.microsoft.com/office/drawing/2014/main" id="{984F6494-9F41-4E7D-8ECB-B09A500ECE00}"/>
                </a:ext>
              </a:extLst>
            </p:cNvPr>
            <p:cNvSpPr txBox="1"/>
            <p:nvPr/>
          </p:nvSpPr>
          <p:spPr>
            <a:xfrm>
              <a:off x="6966601" y="2073845"/>
              <a:ext cx="17777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)</a:t>
              </a:r>
            </a:p>
          </p:txBody>
        </p:sp>
      </p:grp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417602F2-D95E-4C6A-AD72-2C36DF4785C4}"/>
              </a:ext>
            </a:extLst>
          </p:cNvPr>
          <p:cNvSpPr txBox="1"/>
          <p:nvPr/>
        </p:nvSpPr>
        <p:spPr>
          <a:xfrm>
            <a:off x="336462" y="1590583"/>
            <a:ext cx="1777731" cy="36933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dirty="0">
                <a:solidFill>
                  <a:schemeClr val="bg1"/>
                </a:solidFill>
              </a:rPr>
              <a:t>SITUATION</a:t>
            </a:r>
          </a:p>
        </p:txBody>
      </p:sp>
      <p:sp>
        <p:nvSpPr>
          <p:cNvPr id="11" name="TekstSylinder 10">
            <a:extLst>
              <a:ext uri="{FF2B5EF4-FFF2-40B4-BE49-F238E27FC236}">
                <a16:creationId xmlns:a16="http://schemas.microsoft.com/office/drawing/2014/main" id="{12EA5210-2F90-4FB8-AAB7-68E42340DAEA}"/>
              </a:ext>
            </a:extLst>
          </p:cNvPr>
          <p:cNvSpPr txBox="1"/>
          <p:nvPr/>
        </p:nvSpPr>
        <p:spPr>
          <a:xfrm>
            <a:off x="2778883" y="1596955"/>
            <a:ext cx="1777731" cy="36933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dirty="0">
                <a:solidFill>
                  <a:schemeClr val="bg1"/>
                </a:solidFill>
              </a:rPr>
              <a:t>HPC-Support*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50A98B14-5F8A-4659-812C-A8A2451B0D0C}"/>
              </a:ext>
            </a:extLst>
          </p:cNvPr>
          <p:cNvSpPr txBox="1"/>
          <p:nvPr/>
        </p:nvSpPr>
        <p:spPr>
          <a:xfrm>
            <a:off x="5204208" y="1590583"/>
            <a:ext cx="1777731" cy="36933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dirty="0">
                <a:solidFill>
                  <a:schemeClr val="bg1"/>
                </a:solidFill>
              </a:rPr>
              <a:t>SUPPORT</a:t>
            </a:r>
          </a:p>
        </p:txBody>
      </p:sp>
      <p:sp>
        <p:nvSpPr>
          <p:cNvPr id="13" name="TekstSylinder 12">
            <a:extLst>
              <a:ext uri="{FF2B5EF4-FFF2-40B4-BE49-F238E27FC236}">
                <a16:creationId xmlns:a16="http://schemas.microsoft.com/office/drawing/2014/main" id="{42FCEA13-1BDE-411E-8426-0DD20182501C}"/>
              </a:ext>
            </a:extLst>
          </p:cNvPr>
          <p:cNvSpPr txBox="1"/>
          <p:nvPr/>
        </p:nvSpPr>
        <p:spPr>
          <a:xfrm>
            <a:off x="7635386" y="1590583"/>
            <a:ext cx="1777731" cy="36933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dirty="0">
                <a:solidFill>
                  <a:schemeClr val="bg1"/>
                </a:solidFill>
              </a:rPr>
              <a:t>OPERATIONS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7550AC68-D9AA-487C-8C15-51628DE20211}"/>
              </a:ext>
            </a:extLst>
          </p:cNvPr>
          <p:cNvSpPr txBox="1"/>
          <p:nvPr/>
        </p:nvSpPr>
        <p:spPr>
          <a:xfrm>
            <a:off x="10233373" y="1590583"/>
            <a:ext cx="1777731" cy="646331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dirty="0" err="1">
                <a:solidFill>
                  <a:schemeClr val="bg1"/>
                </a:solidFill>
              </a:rPr>
              <a:t>Coordination</a:t>
            </a:r>
            <a:r>
              <a:rPr lang="nb-NO" dirty="0">
                <a:solidFill>
                  <a:schemeClr val="bg1"/>
                </a:solidFill>
              </a:rPr>
              <a:t> Cells</a:t>
            </a:r>
          </a:p>
        </p:txBody>
      </p:sp>
      <p:grpSp>
        <p:nvGrpSpPr>
          <p:cNvPr id="16" name="Gruppe 15">
            <a:extLst>
              <a:ext uri="{FF2B5EF4-FFF2-40B4-BE49-F238E27FC236}">
                <a16:creationId xmlns:a16="http://schemas.microsoft.com/office/drawing/2014/main" id="{5FC03B1B-CA47-47B9-B869-AC8B48821E5A}"/>
              </a:ext>
            </a:extLst>
          </p:cNvPr>
          <p:cNvGrpSpPr/>
          <p:nvPr/>
        </p:nvGrpSpPr>
        <p:grpSpPr>
          <a:xfrm>
            <a:off x="336462" y="2043344"/>
            <a:ext cx="1777731" cy="1846660"/>
            <a:chOff x="6966602" y="1704513"/>
            <a:chExt cx="1777731" cy="1846660"/>
          </a:xfrm>
        </p:grpSpPr>
        <p:sp>
          <p:nvSpPr>
            <p:cNvPr id="17" name="TekstSylinder 16">
              <a:extLst>
                <a:ext uri="{FF2B5EF4-FFF2-40B4-BE49-F238E27FC236}">
                  <a16:creationId xmlns:a16="http://schemas.microsoft.com/office/drawing/2014/main" id="{072A6A21-6214-48EC-AF78-D8B194452A83}"/>
                </a:ext>
              </a:extLst>
            </p:cNvPr>
            <p:cNvSpPr txBox="1"/>
            <p:nvPr/>
          </p:nvSpPr>
          <p:spPr>
            <a:xfrm>
              <a:off x="6966602" y="1704513"/>
              <a:ext cx="1777731" cy="646331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b-NO" dirty="0" err="1">
                  <a:solidFill>
                    <a:schemeClr val="bg1"/>
                  </a:solidFill>
                </a:rPr>
                <a:t>Assessment</a:t>
              </a:r>
              <a:r>
                <a:rPr lang="nb-NO" dirty="0">
                  <a:solidFill>
                    <a:schemeClr val="bg1"/>
                  </a:solidFill>
                </a:rPr>
                <a:t> &amp; Analysis</a:t>
              </a:r>
            </a:p>
          </p:txBody>
        </p:sp>
        <p:sp>
          <p:nvSpPr>
            <p:cNvPr id="18" name="TekstSylinder 17">
              <a:extLst>
                <a:ext uri="{FF2B5EF4-FFF2-40B4-BE49-F238E27FC236}">
                  <a16:creationId xmlns:a16="http://schemas.microsoft.com/office/drawing/2014/main" id="{E7DACCD3-5A96-4830-956E-DD9588C1C512}"/>
                </a:ext>
              </a:extLst>
            </p:cNvPr>
            <p:cNvSpPr txBox="1"/>
            <p:nvPr/>
          </p:nvSpPr>
          <p:spPr>
            <a:xfrm>
              <a:off x="6966602" y="2350844"/>
              <a:ext cx="177773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 – Manager</a:t>
              </a:r>
            </a:p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</a:t>
              </a:r>
            </a:p>
            <a:p>
              <a:r>
                <a:rPr lang="nb-NO" sz="1200" dirty="0"/>
                <a:t>…</a:t>
              </a:r>
            </a:p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 – Remote</a:t>
              </a:r>
            </a:p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 – Remote</a:t>
              </a:r>
            </a:p>
            <a:p>
              <a:r>
                <a:rPr lang="nb-NO" sz="1200" dirty="0"/>
                <a:t>… </a:t>
              </a:r>
            </a:p>
          </p:txBody>
        </p:sp>
      </p:grpSp>
      <p:grpSp>
        <p:nvGrpSpPr>
          <p:cNvPr id="19" name="Gruppe 18">
            <a:extLst>
              <a:ext uri="{FF2B5EF4-FFF2-40B4-BE49-F238E27FC236}">
                <a16:creationId xmlns:a16="http://schemas.microsoft.com/office/drawing/2014/main" id="{EC12FE1B-4A6B-426B-8B43-C3B387D0C0C8}"/>
              </a:ext>
            </a:extLst>
          </p:cNvPr>
          <p:cNvGrpSpPr/>
          <p:nvPr/>
        </p:nvGrpSpPr>
        <p:grpSpPr>
          <a:xfrm>
            <a:off x="336461" y="3903396"/>
            <a:ext cx="1777731" cy="1292662"/>
            <a:chOff x="6966602" y="1704513"/>
            <a:chExt cx="1777731" cy="1292662"/>
          </a:xfrm>
        </p:grpSpPr>
        <p:sp>
          <p:nvSpPr>
            <p:cNvPr id="20" name="TekstSylinder 19">
              <a:extLst>
                <a:ext uri="{FF2B5EF4-FFF2-40B4-BE49-F238E27FC236}">
                  <a16:creationId xmlns:a16="http://schemas.microsoft.com/office/drawing/2014/main" id="{393B777B-8986-4BF5-B27A-5A4C952EE9EA}"/>
                </a:ext>
              </a:extLst>
            </p:cNvPr>
            <p:cNvSpPr txBox="1"/>
            <p:nvPr/>
          </p:nvSpPr>
          <p:spPr>
            <a:xfrm>
              <a:off x="6966602" y="1704513"/>
              <a:ext cx="1777731" cy="646331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b-NO" dirty="0">
                  <a:solidFill>
                    <a:schemeClr val="bg1"/>
                  </a:solidFill>
                </a:rPr>
                <a:t>Information Management</a:t>
              </a:r>
            </a:p>
          </p:txBody>
        </p:sp>
        <p:sp>
          <p:nvSpPr>
            <p:cNvPr id="21" name="TekstSylinder 20">
              <a:extLst>
                <a:ext uri="{FF2B5EF4-FFF2-40B4-BE49-F238E27FC236}">
                  <a16:creationId xmlns:a16="http://schemas.microsoft.com/office/drawing/2014/main" id="{ACE542DF-B87B-46AC-9D20-CC41393949A3}"/>
                </a:ext>
              </a:extLst>
            </p:cNvPr>
            <p:cNvSpPr txBox="1"/>
            <p:nvPr/>
          </p:nvSpPr>
          <p:spPr>
            <a:xfrm>
              <a:off x="6966602" y="2350844"/>
              <a:ext cx="177773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 – Manager</a:t>
              </a:r>
            </a:p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</a:t>
              </a:r>
            </a:p>
            <a:p>
              <a:r>
                <a:rPr lang="nb-NO" sz="1200" dirty="0"/>
                <a:t>…</a:t>
              </a:r>
            </a:p>
          </p:txBody>
        </p:sp>
      </p:grpSp>
      <p:grpSp>
        <p:nvGrpSpPr>
          <p:cNvPr id="22" name="Gruppe 21">
            <a:extLst>
              <a:ext uri="{FF2B5EF4-FFF2-40B4-BE49-F238E27FC236}">
                <a16:creationId xmlns:a16="http://schemas.microsoft.com/office/drawing/2014/main" id="{0EA241FD-1550-4DCD-A929-684907C39FD1}"/>
              </a:ext>
            </a:extLst>
          </p:cNvPr>
          <p:cNvGrpSpPr/>
          <p:nvPr/>
        </p:nvGrpSpPr>
        <p:grpSpPr>
          <a:xfrm>
            <a:off x="336461" y="5220926"/>
            <a:ext cx="1777732" cy="646331"/>
            <a:chOff x="6966601" y="1704513"/>
            <a:chExt cx="1777732" cy="646331"/>
          </a:xfrm>
        </p:grpSpPr>
        <p:sp>
          <p:nvSpPr>
            <p:cNvPr id="23" name="TekstSylinder 22">
              <a:extLst>
                <a:ext uri="{FF2B5EF4-FFF2-40B4-BE49-F238E27FC236}">
                  <a16:creationId xmlns:a16="http://schemas.microsoft.com/office/drawing/2014/main" id="{7E2B02D5-681A-43B4-824A-2E192F404582}"/>
                </a:ext>
              </a:extLst>
            </p:cNvPr>
            <p:cNvSpPr txBox="1"/>
            <p:nvPr/>
          </p:nvSpPr>
          <p:spPr>
            <a:xfrm>
              <a:off x="6966602" y="1704513"/>
              <a:ext cx="1777731" cy="369332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b-NO" dirty="0">
                  <a:solidFill>
                    <a:schemeClr val="bg1"/>
                  </a:solidFill>
                </a:rPr>
                <a:t>Media</a:t>
              </a:r>
            </a:p>
          </p:txBody>
        </p:sp>
        <p:sp>
          <p:nvSpPr>
            <p:cNvPr id="24" name="TekstSylinder 23">
              <a:extLst>
                <a:ext uri="{FF2B5EF4-FFF2-40B4-BE49-F238E27FC236}">
                  <a16:creationId xmlns:a16="http://schemas.microsoft.com/office/drawing/2014/main" id="{0CE1F0F4-F7A2-4B92-AD16-E6C2306BAB6F}"/>
                </a:ext>
              </a:extLst>
            </p:cNvPr>
            <p:cNvSpPr txBox="1"/>
            <p:nvPr/>
          </p:nvSpPr>
          <p:spPr>
            <a:xfrm>
              <a:off x="6966601" y="2073845"/>
              <a:ext cx="17777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</a:t>
              </a:r>
            </a:p>
          </p:txBody>
        </p:sp>
      </p:grpSp>
      <p:grpSp>
        <p:nvGrpSpPr>
          <p:cNvPr id="25" name="Gruppe 24">
            <a:extLst>
              <a:ext uri="{FF2B5EF4-FFF2-40B4-BE49-F238E27FC236}">
                <a16:creationId xmlns:a16="http://schemas.microsoft.com/office/drawing/2014/main" id="{0F4FBAA6-6786-4291-BF89-63012B0F9FDA}"/>
              </a:ext>
            </a:extLst>
          </p:cNvPr>
          <p:cNvGrpSpPr/>
          <p:nvPr/>
        </p:nvGrpSpPr>
        <p:grpSpPr>
          <a:xfrm>
            <a:off x="2778883" y="2043343"/>
            <a:ext cx="1777731" cy="1292662"/>
            <a:chOff x="6966602" y="1704513"/>
            <a:chExt cx="1777731" cy="1292662"/>
          </a:xfrm>
        </p:grpSpPr>
        <p:sp>
          <p:nvSpPr>
            <p:cNvPr id="26" name="TekstSylinder 25">
              <a:extLst>
                <a:ext uri="{FF2B5EF4-FFF2-40B4-BE49-F238E27FC236}">
                  <a16:creationId xmlns:a16="http://schemas.microsoft.com/office/drawing/2014/main" id="{0DEA9ED3-B48E-4187-9AAD-5B6F76CA17C0}"/>
                </a:ext>
              </a:extLst>
            </p:cNvPr>
            <p:cNvSpPr txBox="1"/>
            <p:nvPr/>
          </p:nvSpPr>
          <p:spPr>
            <a:xfrm>
              <a:off x="6966602" y="1704513"/>
              <a:ext cx="1777731" cy="646331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b-NO" dirty="0">
                  <a:solidFill>
                    <a:schemeClr val="bg1"/>
                  </a:solidFill>
                </a:rPr>
                <a:t>Reporting/ </a:t>
              </a:r>
              <a:r>
                <a:rPr lang="nb-NO" dirty="0" err="1">
                  <a:solidFill>
                    <a:schemeClr val="bg1"/>
                  </a:solidFill>
                </a:rPr>
                <a:t>Financing</a:t>
              </a:r>
              <a:endParaRPr lang="nb-NO" dirty="0">
                <a:solidFill>
                  <a:schemeClr val="bg1"/>
                </a:solidFill>
              </a:endParaRPr>
            </a:p>
          </p:txBody>
        </p:sp>
        <p:sp>
          <p:nvSpPr>
            <p:cNvPr id="27" name="TekstSylinder 26">
              <a:extLst>
                <a:ext uri="{FF2B5EF4-FFF2-40B4-BE49-F238E27FC236}">
                  <a16:creationId xmlns:a16="http://schemas.microsoft.com/office/drawing/2014/main" id="{B2181095-F7B4-4EA4-A2E9-7F649AFE0B27}"/>
                </a:ext>
              </a:extLst>
            </p:cNvPr>
            <p:cNvSpPr txBox="1"/>
            <p:nvPr/>
          </p:nvSpPr>
          <p:spPr>
            <a:xfrm>
              <a:off x="6966602" y="2350844"/>
              <a:ext cx="177773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</a:t>
              </a:r>
            </a:p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</a:t>
              </a:r>
            </a:p>
            <a:p>
              <a:r>
                <a:rPr lang="nb-NO" sz="1200" dirty="0"/>
                <a:t>…</a:t>
              </a:r>
            </a:p>
          </p:txBody>
        </p:sp>
      </p:grpSp>
      <p:grpSp>
        <p:nvGrpSpPr>
          <p:cNvPr id="28" name="Gruppe 27">
            <a:extLst>
              <a:ext uri="{FF2B5EF4-FFF2-40B4-BE49-F238E27FC236}">
                <a16:creationId xmlns:a16="http://schemas.microsoft.com/office/drawing/2014/main" id="{BFD74002-7934-4442-8BC1-078BEFD62D1C}"/>
              </a:ext>
            </a:extLst>
          </p:cNvPr>
          <p:cNvGrpSpPr/>
          <p:nvPr/>
        </p:nvGrpSpPr>
        <p:grpSpPr>
          <a:xfrm>
            <a:off x="2778882" y="3320686"/>
            <a:ext cx="1777731" cy="2308324"/>
            <a:chOff x="6966602" y="1704513"/>
            <a:chExt cx="1777731" cy="2308324"/>
          </a:xfrm>
        </p:grpSpPr>
        <p:sp>
          <p:nvSpPr>
            <p:cNvPr id="29" name="TekstSylinder 28">
              <a:extLst>
                <a:ext uri="{FF2B5EF4-FFF2-40B4-BE49-F238E27FC236}">
                  <a16:creationId xmlns:a16="http://schemas.microsoft.com/office/drawing/2014/main" id="{9306D393-3EAB-4171-BE9A-DFBEBF974726}"/>
                </a:ext>
              </a:extLst>
            </p:cNvPr>
            <p:cNvSpPr txBox="1"/>
            <p:nvPr/>
          </p:nvSpPr>
          <p:spPr>
            <a:xfrm>
              <a:off x="6966603" y="1704513"/>
              <a:ext cx="1777730" cy="369332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b-NO" dirty="0" err="1">
                  <a:solidFill>
                    <a:schemeClr val="bg1"/>
                  </a:solidFill>
                </a:rPr>
                <a:t>Thematic</a:t>
              </a:r>
              <a:r>
                <a:rPr lang="nb-NO" dirty="0">
                  <a:solidFill>
                    <a:schemeClr val="bg1"/>
                  </a:solidFill>
                </a:rPr>
                <a:t> areas</a:t>
              </a:r>
            </a:p>
          </p:txBody>
        </p:sp>
        <p:sp>
          <p:nvSpPr>
            <p:cNvPr id="30" name="TekstSylinder 29">
              <a:extLst>
                <a:ext uri="{FF2B5EF4-FFF2-40B4-BE49-F238E27FC236}">
                  <a16:creationId xmlns:a16="http://schemas.microsoft.com/office/drawing/2014/main" id="{8920DB8C-9C0D-4200-B46A-1CEE8DE15699}"/>
                </a:ext>
              </a:extLst>
            </p:cNvPr>
            <p:cNvSpPr txBox="1"/>
            <p:nvPr/>
          </p:nvSpPr>
          <p:spPr>
            <a:xfrm>
              <a:off x="6966602" y="2073845"/>
              <a:ext cx="177773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</a:t>
              </a:r>
            </a:p>
            <a:p>
              <a:r>
                <a:rPr lang="nb-NO" sz="1200" dirty="0"/>
                <a:t>Cash transfer</a:t>
              </a:r>
            </a:p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</a:t>
              </a:r>
            </a:p>
            <a:p>
              <a:r>
                <a:rPr lang="nb-NO" sz="1200" dirty="0"/>
                <a:t>Private </a:t>
              </a:r>
              <a:r>
                <a:rPr lang="nb-NO" sz="1200" dirty="0" err="1"/>
                <a:t>sector</a:t>
              </a:r>
              <a:r>
                <a:rPr lang="nb-NO" sz="1200" dirty="0"/>
                <a:t> </a:t>
              </a:r>
            </a:p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</a:t>
              </a:r>
            </a:p>
            <a:p>
              <a:r>
                <a:rPr lang="nb-NO" sz="1200" dirty="0" err="1"/>
                <a:t>Community</a:t>
              </a:r>
              <a:r>
                <a:rPr lang="nb-NO" sz="1200" dirty="0"/>
                <a:t> </a:t>
              </a:r>
              <a:r>
                <a:rPr lang="nb-NO" sz="1200" dirty="0" err="1"/>
                <a:t>engagement</a:t>
              </a:r>
              <a:endParaRPr lang="nb-NO" sz="1200" dirty="0"/>
            </a:p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</a:t>
              </a:r>
            </a:p>
            <a:p>
              <a:r>
                <a:rPr lang="nb-NO" sz="1200" dirty="0" err="1"/>
                <a:t>Gender</a:t>
              </a:r>
              <a:r>
                <a:rPr lang="nb-NO" sz="1200" dirty="0"/>
                <a:t> </a:t>
              </a:r>
              <a:r>
                <a:rPr lang="nb-NO" sz="1200" dirty="0" err="1"/>
                <a:t>equality</a:t>
              </a:r>
              <a:endParaRPr lang="nb-NO" sz="1200" dirty="0"/>
            </a:p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</a:t>
              </a:r>
            </a:p>
            <a:p>
              <a:r>
                <a:rPr lang="nb-NO" sz="1200" dirty="0" err="1"/>
                <a:t>Protection</a:t>
              </a:r>
              <a:r>
                <a:rPr lang="nb-NO" sz="1200" dirty="0"/>
                <a:t>  </a:t>
              </a:r>
            </a:p>
          </p:txBody>
        </p:sp>
      </p:grpSp>
      <p:grpSp>
        <p:nvGrpSpPr>
          <p:cNvPr id="31" name="Gruppe 30">
            <a:extLst>
              <a:ext uri="{FF2B5EF4-FFF2-40B4-BE49-F238E27FC236}">
                <a16:creationId xmlns:a16="http://schemas.microsoft.com/office/drawing/2014/main" id="{82A2D302-3A31-4FA7-A827-B2DE5FD77B2F}"/>
              </a:ext>
            </a:extLst>
          </p:cNvPr>
          <p:cNvGrpSpPr/>
          <p:nvPr/>
        </p:nvGrpSpPr>
        <p:grpSpPr>
          <a:xfrm>
            <a:off x="5209417" y="2043343"/>
            <a:ext cx="1777731" cy="1057391"/>
            <a:chOff x="6966602" y="1704513"/>
            <a:chExt cx="1777731" cy="1057391"/>
          </a:xfrm>
        </p:grpSpPr>
        <p:sp>
          <p:nvSpPr>
            <p:cNvPr id="32" name="TekstSylinder 31">
              <a:extLst>
                <a:ext uri="{FF2B5EF4-FFF2-40B4-BE49-F238E27FC236}">
                  <a16:creationId xmlns:a16="http://schemas.microsoft.com/office/drawing/2014/main" id="{7AD1E8C2-5D15-4DFB-A77A-5F8A2CE39620}"/>
                </a:ext>
              </a:extLst>
            </p:cNvPr>
            <p:cNvSpPr txBox="1"/>
            <p:nvPr/>
          </p:nvSpPr>
          <p:spPr>
            <a:xfrm>
              <a:off x="6966602" y="1704513"/>
              <a:ext cx="1777731" cy="369332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b-NO" dirty="0">
                  <a:solidFill>
                    <a:schemeClr val="bg1"/>
                  </a:solidFill>
                </a:rPr>
                <a:t>Administration</a:t>
              </a:r>
            </a:p>
          </p:txBody>
        </p:sp>
        <p:sp>
          <p:nvSpPr>
            <p:cNvPr id="33" name="TekstSylinder 32">
              <a:extLst>
                <a:ext uri="{FF2B5EF4-FFF2-40B4-BE49-F238E27FC236}">
                  <a16:creationId xmlns:a16="http://schemas.microsoft.com/office/drawing/2014/main" id="{F21BBF8D-E9A9-496A-9EE2-D4E330348F61}"/>
                </a:ext>
              </a:extLst>
            </p:cNvPr>
            <p:cNvSpPr txBox="1"/>
            <p:nvPr/>
          </p:nvSpPr>
          <p:spPr>
            <a:xfrm>
              <a:off x="6966602" y="2115573"/>
              <a:ext cx="177773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 – Manager </a:t>
              </a:r>
            </a:p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</a:t>
              </a:r>
            </a:p>
            <a:p>
              <a:r>
                <a:rPr lang="nb-NO" sz="1200" dirty="0"/>
                <a:t>…</a:t>
              </a:r>
            </a:p>
          </p:txBody>
        </p:sp>
      </p:grpSp>
      <p:grpSp>
        <p:nvGrpSpPr>
          <p:cNvPr id="34" name="Gruppe 33">
            <a:extLst>
              <a:ext uri="{FF2B5EF4-FFF2-40B4-BE49-F238E27FC236}">
                <a16:creationId xmlns:a16="http://schemas.microsoft.com/office/drawing/2014/main" id="{FC357137-D9EF-4664-992C-F80D9104886E}"/>
              </a:ext>
            </a:extLst>
          </p:cNvPr>
          <p:cNvGrpSpPr/>
          <p:nvPr/>
        </p:nvGrpSpPr>
        <p:grpSpPr>
          <a:xfrm>
            <a:off x="5209415" y="3113125"/>
            <a:ext cx="1777731" cy="1057391"/>
            <a:chOff x="6966602" y="1704513"/>
            <a:chExt cx="1777731" cy="1057391"/>
          </a:xfrm>
        </p:grpSpPr>
        <p:sp>
          <p:nvSpPr>
            <p:cNvPr id="35" name="TekstSylinder 34">
              <a:extLst>
                <a:ext uri="{FF2B5EF4-FFF2-40B4-BE49-F238E27FC236}">
                  <a16:creationId xmlns:a16="http://schemas.microsoft.com/office/drawing/2014/main" id="{EFA625B9-95D6-49F0-90C8-43FFC933FC4A}"/>
                </a:ext>
              </a:extLst>
            </p:cNvPr>
            <p:cNvSpPr txBox="1"/>
            <p:nvPr/>
          </p:nvSpPr>
          <p:spPr>
            <a:xfrm>
              <a:off x="6966602" y="1704513"/>
              <a:ext cx="1777731" cy="369332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b-NO" dirty="0">
                  <a:solidFill>
                    <a:schemeClr val="bg1"/>
                  </a:solidFill>
                </a:rPr>
                <a:t>ICT</a:t>
              </a:r>
            </a:p>
          </p:txBody>
        </p:sp>
        <p:sp>
          <p:nvSpPr>
            <p:cNvPr id="36" name="TekstSylinder 35">
              <a:extLst>
                <a:ext uri="{FF2B5EF4-FFF2-40B4-BE49-F238E27FC236}">
                  <a16:creationId xmlns:a16="http://schemas.microsoft.com/office/drawing/2014/main" id="{B0A535CF-C5F8-469D-8D26-E3EB5957A168}"/>
                </a:ext>
              </a:extLst>
            </p:cNvPr>
            <p:cNvSpPr txBox="1"/>
            <p:nvPr/>
          </p:nvSpPr>
          <p:spPr>
            <a:xfrm>
              <a:off x="6966602" y="2115573"/>
              <a:ext cx="177773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 – Manager </a:t>
              </a:r>
            </a:p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</a:t>
              </a:r>
            </a:p>
            <a:p>
              <a:r>
                <a:rPr lang="nb-NO" sz="1200" dirty="0"/>
                <a:t>…</a:t>
              </a:r>
            </a:p>
          </p:txBody>
        </p:sp>
      </p:grpSp>
      <p:grpSp>
        <p:nvGrpSpPr>
          <p:cNvPr id="37" name="Gruppe 36">
            <a:extLst>
              <a:ext uri="{FF2B5EF4-FFF2-40B4-BE49-F238E27FC236}">
                <a16:creationId xmlns:a16="http://schemas.microsoft.com/office/drawing/2014/main" id="{737767EE-CF4B-4D13-B432-8255CF54A796}"/>
              </a:ext>
            </a:extLst>
          </p:cNvPr>
          <p:cNvGrpSpPr/>
          <p:nvPr/>
        </p:nvGrpSpPr>
        <p:grpSpPr>
          <a:xfrm>
            <a:off x="5209415" y="4215398"/>
            <a:ext cx="1777731" cy="1057391"/>
            <a:chOff x="6966602" y="1704513"/>
            <a:chExt cx="1777731" cy="1057391"/>
          </a:xfrm>
        </p:grpSpPr>
        <p:sp>
          <p:nvSpPr>
            <p:cNvPr id="38" name="TekstSylinder 37">
              <a:extLst>
                <a:ext uri="{FF2B5EF4-FFF2-40B4-BE49-F238E27FC236}">
                  <a16:creationId xmlns:a16="http://schemas.microsoft.com/office/drawing/2014/main" id="{88500FE1-A290-430C-ABF9-C65C84FBC9B2}"/>
                </a:ext>
              </a:extLst>
            </p:cNvPr>
            <p:cNvSpPr txBox="1"/>
            <p:nvPr/>
          </p:nvSpPr>
          <p:spPr>
            <a:xfrm>
              <a:off x="6966602" y="1704513"/>
              <a:ext cx="1777731" cy="369332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b-NO" dirty="0" err="1">
                  <a:solidFill>
                    <a:schemeClr val="bg1"/>
                  </a:solidFill>
                </a:rPr>
                <a:t>Facilities</a:t>
              </a:r>
              <a:endParaRPr lang="nb-NO" dirty="0">
                <a:solidFill>
                  <a:schemeClr val="bg1"/>
                </a:solidFill>
              </a:endParaRPr>
            </a:p>
          </p:txBody>
        </p:sp>
        <p:sp>
          <p:nvSpPr>
            <p:cNvPr id="39" name="TekstSylinder 38">
              <a:extLst>
                <a:ext uri="{FF2B5EF4-FFF2-40B4-BE49-F238E27FC236}">
                  <a16:creationId xmlns:a16="http://schemas.microsoft.com/office/drawing/2014/main" id="{DEC54C2B-EAD6-4D8F-9CA7-4477187E2F76}"/>
                </a:ext>
              </a:extLst>
            </p:cNvPr>
            <p:cNvSpPr txBox="1"/>
            <p:nvPr/>
          </p:nvSpPr>
          <p:spPr>
            <a:xfrm>
              <a:off x="6966602" y="2115573"/>
              <a:ext cx="177773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 – Manager </a:t>
              </a:r>
            </a:p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</a:t>
              </a:r>
            </a:p>
            <a:p>
              <a:r>
                <a:rPr lang="nb-NO" sz="1200" dirty="0"/>
                <a:t>…</a:t>
              </a:r>
            </a:p>
          </p:txBody>
        </p:sp>
      </p:grpSp>
      <p:grpSp>
        <p:nvGrpSpPr>
          <p:cNvPr id="40" name="Gruppe 39">
            <a:extLst>
              <a:ext uri="{FF2B5EF4-FFF2-40B4-BE49-F238E27FC236}">
                <a16:creationId xmlns:a16="http://schemas.microsoft.com/office/drawing/2014/main" id="{77CA43D8-574D-4B11-B63C-3907475A188A}"/>
              </a:ext>
            </a:extLst>
          </p:cNvPr>
          <p:cNvGrpSpPr/>
          <p:nvPr/>
        </p:nvGrpSpPr>
        <p:grpSpPr>
          <a:xfrm>
            <a:off x="7648811" y="3144782"/>
            <a:ext cx="1777731" cy="1057391"/>
            <a:chOff x="6966602" y="1704513"/>
            <a:chExt cx="1777731" cy="1057391"/>
          </a:xfrm>
        </p:grpSpPr>
        <p:sp>
          <p:nvSpPr>
            <p:cNvPr id="41" name="TekstSylinder 40">
              <a:extLst>
                <a:ext uri="{FF2B5EF4-FFF2-40B4-BE49-F238E27FC236}">
                  <a16:creationId xmlns:a16="http://schemas.microsoft.com/office/drawing/2014/main" id="{245D1EBC-98FF-4BE5-9BBF-6FF007E8D4D0}"/>
                </a:ext>
              </a:extLst>
            </p:cNvPr>
            <p:cNvSpPr txBox="1"/>
            <p:nvPr/>
          </p:nvSpPr>
          <p:spPr>
            <a:xfrm>
              <a:off x="6966602" y="1704513"/>
              <a:ext cx="1777731" cy="369332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b-NO" dirty="0" err="1">
                  <a:solidFill>
                    <a:schemeClr val="bg1"/>
                  </a:solidFill>
                </a:rPr>
                <a:t>Logistics</a:t>
              </a:r>
              <a:endParaRPr lang="nb-NO" dirty="0">
                <a:solidFill>
                  <a:schemeClr val="bg1"/>
                </a:solidFill>
              </a:endParaRPr>
            </a:p>
          </p:txBody>
        </p:sp>
        <p:sp>
          <p:nvSpPr>
            <p:cNvPr id="42" name="TekstSylinder 41">
              <a:extLst>
                <a:ext uri="{FF2B5EF4-FFF2-40B4-BE49-F238E27FC236}">
                  <a16:creationId xmlns:a16="http://schemas.microsoft.com/office/drawing/2014/main" id="{5DD13085-F141-4F4A-9883-1A6176D7D6DC}"/>
                </a:ext>
              </a:extLst>
            </p:cNvPr>
            <p:cNvSpPr txBox="1"/>
            <p:nvPr/>
          </p:nvSpPr>
          <p:spPr>
            <a:xfrm>
              <a:off x="6966602" y="2115573"/>
              <a:ext cx="177773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 – Manager </a:t>
              </a:r>
            </a:p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</a:t>
              </a:r>
            </a:p>
            <a:p>
              <a:r>
                <a:rPr lang="nb-NO" sz="1200" dirty="0"/>
                <a:t>…</a:t>
              </a:r>
            </a:p>
          </p:txBody>
        </p:sp>
      </p:grpSp>
      <p:grpSp>
        <p:nvGrpSpPr>
          <p:cNvPr id="43" name="Gruppe 42">
            <a:extLst>
              <a:ext uri="{FF2B5EF4-FFF2-40B4-BE49-F238E27FC236}">
                <a16:creationId xmlns:a16="http://schemas.microsoft.com/office/drawing/2014/main" id="{97B1AFC6-E52A-41E3-9AB3-29BCDDCA76DD}"/>
              </a:ext>
            </a:extLst>
          </p:cNvPr>
          <p:cNvGrpSpPr/>
          <p:nvPr/>
        </p:nvGrpSpPr>
        <p:grpSpPr>
          <a:xfrm>
            <a:off x="7648811" y="4186888"/>
            <a:ext cx="1777731" cy="971725"/>
            <a:chOff x="6966602" y="1704513"/>
            <a:chExt cx="1777731" cy="1057391"/>
          </a:xfrm>
        </p:grpSpPr>
        <p:sp>
          <p:nvSpPr>
            <p:cNvPr id="44" name="TekstSylinder 43">
              <a:extLst>
                <a:ext uri="{FF2B5EF4-FFF2-40B4-BE49-F238E27FC236}">
                  <a16:creationId xmlns:a16="http://schemas.microsoft.com/office/drawing/2014/main" id="{08DC46A5-6EC0-4831-B0B4-332BBE13F33C}"/>
                </a:ext>
              </a:extLst>
            </p:cNvPr>
            <p:cNvSpPr txBox="1"/>
            <p:nvPr/>
          </p:nvSpPr>
          <p:spPr>
            <a:xfrm>
              <a:off x="6966602" y="1704513"/>
              <a:ext cx="1777731" cy="369332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b-NO" dirty="0">
                  <a:solidFill>
                    <a:schemeClr val="bg1"/>
                  </a:solidFill>
                </a:rPr>
                <a:t>Regional</a:t>
              </a:r>
            </a:p>
          </p:txBody>
        </p:sp>
        <p:sp>
          <p:nvSpPr>
            <p:cNvPr id="45" name="TekstSylinder 44">
              <a:extLst>
                <a:ext uri="{FF2B5EF4-FFF2-40B4-BE49-F238E27FC236}">
                  <a16:creationId xmlns:a16="http://schemas.microsoft.com/office/drawing/2014/main" id="{D37FDB61-B750-4387-B531-FA56CA5FF994}"/>
                </a:ext>
              </a:extLst>
            </p:cNvPr>
            <p:cNvSpPr txBox="1"/>
            <p:nvPr/>
          </p:nvSpPr>
          <p:spPr>
            <a:xfrm>
              <a:off x="6966602" y="2115573"/>
              <a:ext cx="177773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 – Manager </a:t>
              </a:r>
            </a:p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</a:t>
              </a:r>
            </a:p>
            <a:p>
              <a:r>
                <a:rPr lang="nb-NO" sz="1200" dirty="0"/>
                <a:t>…</a:t>
              </a:r>
            </a:p>
          </p:txBody>
        </p:sp>
      </p:grpSp>
      <p:grpSp>
        <p:nvGrpSpPr>
          <p:cNvPr id="46" name="Gruppe 45">
            <a:extLst>
              <a:ext uri="{FF2B5EF4-FFF2-40B4-BE49-F238E27FC236}">
                <a16:creationId xmlns:a16="http://schemas.microsoft.com/office/drawing/2014/main" id="{931E710C-2B3A-4E38-88D5-18D7E03A2195}"/>
              </a:ext>
            </a:extLst>
          </p:cNvPr>
          <p:cNvGrpSpPr/>
          <p:nvPr/>
        </p:nvGrpSpPr>
        <p:grpSpPr>
          <a:xfrm>
            <a:off x="7648811" y="5197555"/>
            <a:ext cx="1777731" cy="981456"/>
            <a:chOff x="6966602" y="1704513"/>
            <a:chExt cx="1777731" cy="1057391"/>
          </a:xfrm>
        </p:grpSpPr>
        <p:sp>
          <p:nvSpPr>
            <p:cNvPr id="47" name="TekstSylinder 46">
              <a:extLst>
                <a:ext uri="{FF2B5EF4-FFF2-40B4-BE49-F238E27FC236}">
                  <a16:creationId xmlns:a16="http://schemas.microsoft.com/office/drawing/2014/main" id="{7AA0D26E-A9FF-4687-9D3F-035E62C0708E}"/>
                </a:ext>
              </a:extLst>
            </p:cNvPr>
            <p:cNvSpPr txBox="1"/>
            <p:nvPr/>
          </p:nvSpPr>
          <p:spPr>
            <a:xfrm>
              <a:off x="6966602" y="1704513"/>
              <a:ext cx="1777731" cy="369332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b-NO" dirty="0" err="1">
                  <a:solidFill>
                    <a:schemeClr val="bg1"/>
                  </a:solidFill>
                </a:rPr>
                <a:t>Environmental</a:t>
              </a:r>
              <a:endParaRPr lang="nb-NO" dirty="0">
                <a:solidFill>
                  <a:schemeClr val="bg1"/>
                </a:solidFill>
              </a:endParaRPr>
            </a:p>
          </p:txBody>
        </p:sp>
        <p:sp>
          <p:nvSpPr>
            <p:cNvPr id="48" name="TekstSylinder 47">
              <a:extLst>
                <a:ext uri="{FF2B5EF4-FFF2-40B4-BE49-F238E27FC236}">
                  <a16:creationId xmlns:a16="http://schemas.microsoft.com/office/drawing/2014/main" id="{9DF06C3E-E461-4969-A6FC-9B74D766D377}"/>
                </a:ext>
              </a:extLst>
            </p:cNvPr>
            <p:cNvSpPr txBox="1"/>
            <p:nvPr/>
          </p:nvSpPr>
          <p:spPr>
            <a:xfrm>
              <a:off x="6966602" y="2115573"/>
              <a:ext cx="177773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 – Manager </a:t>
              </a:r>
            </a:p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</a:t>
              </a:r>
            </a:p>
            <a:p>
              <a:r>
                <a:rPr lang="nb-NO" sz="1200" dirty="0"/>
                <a:t>…</a:t>
              </a:r>
            </a:p>
          </p:txBody>
        </p:sp>
      </p:grpSp>
      <p:grpSp>
        <p:nvGrpSpPr>
          <p:cNvPr id="49" name="Gruppe 48">
            <a:extLst>
              <a:ext uri="{FF2B5EF4-FFF2-40B4-BE49-F238E27FC236}">
                <a16:creationId xmlns:a16="http://schemas.microsoft.com/office/drawing/2014/main" id="{8FEB71D7-3AAF-4A22-A3ED-A35F5D9D346F}"/>
              </a:ext>
            </a:extLst>
          </p:cNvPr>
          <p:cNvGrpSpPr/>
          <p:nvPr/>
        </p:nvGrpSpPr>
        <p:grpSpPr>
          <a:xfrm>
            <a:off x="10233372" y="2412675"/>
            <a:ext cx="1777731" cy="1175226"/>
            <a:chOff x="6966602" y="1704513"/>
            <a:chExt cx="1777731" cy="1175226"/>
          </a:xfrm>
        </p:grpSpPr>
        <p:sp>
          <p:nvSpPr>
            <p:cNvPr id="50" name="TekstSylinder 49">
              <a:extLst>
                <a:ext uri="{FF2B5EF4-FFF2-40B4-BE49-F238E27FC236}">
                  <a16:creationId xmlns:a16="http://schemas.microsoft.com/office/drawing/2014/main" id="{66FAF069-7086-49B5-BED2-B4E24D61ECFB}"/>
                </a:ext>
              </a:extLst>
            </p:cNvPr>
            <p:cNvSpPr txBox="1"/>
            <p:nvPr/>
          </p:nvSpPr>
          <p:spPr>
            <a:xfrm>
              <a:off x="6966602" y="1704513"/>
              <a:ext cx="1777731" cy="523220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b-NO" sz="1400" dirty="0">
                  <a:solidFill>
                    <a:schemeClr val="bg1"/>
                  </a:solidFill>
                </a:rPr>
                <a:t>Emergency Medical Team </a:t>
              </a:r>
              <a:r>
                <a:rPr lang="nb-NO" sz="1400" dirty="0" err="1">
                  <a:solidFill>
                    <a:schemeClr val="bg1"/>
                  </a:solidFill>
                </a:rPr>
                <a:t>Coordination</a:t>
              </a:r>
              <a:endParaRPr lang="nb-NO" sz="1400" dirty="0">
                <a:solidFill>
                  <a:schemeClr val="bg1"/>
                </a:solidFill>
              </a:endParaRPr>
            </a:p>
          </p:txBody>
        </p:sp>
        <p:sp>
          <p:nvSpPr>
            <p:cNvPr id="51" name="TekstSylinder 50">
              <a:extLst>
                <a:ext uri="{FF2B5EF4-FFF2-40B4-BE49-F238E27FC236}">
                  <a16:creationId xmlns:a16="http://schemas.microsoft.com/office/drawing/2014/main" id="{8A663668-A107-4512-819C-9EFD79B858D8}"/>
                </a:ext>
              </a:extLst>
            </p:cNvPr>
            <p:cNvSpPr txBox="1"/>
            <p:nvPr/>
          </p:nvSpPr>
          <p:spPr>
            <a:xfrm>
              <a:off x="6966602" y="2233408"/>
              <a:ext cx="177773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 – Manager </a:t>
              </a:r>
            </a:p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</a:t>
              </a:r>
            </a:p>
            <a:p>
              <a:r>
                <a:rPr lang="nb-NO" sz="1200" dirty="0"/>
                <a:t>…</a:t>
              </a:r>
            </a:p>
          </p:txBody>
        </p:sp>
      </p:grpSp>
      <p:grpSp>
        <p:nvGrpSpPr>
          <p:cNvPr id="52" name="Gruppe 51">
            <a:extLst>
              <a:ext uri="{FF2B5EF4-FFF2-40B4-BE49-F238E27FC236}">
                <a16:creationId xmlns:a16="http://schemas.microsoft.com/office/drawing/2014/main" id="{259E5E30-5D4A-4B0B-9D2D-69415D25697E}"/>
              </a:ext>
            </a:extLst>
          </p:cNvPr>
          <p:cNvGrpSpPr/>
          <p:nvPr/>
        </p:nvGrpSpPr>
        <p:grpSpPr>
          <a:xfrm>
            <a:off x="10233372" y="3570491"/>
            <a:ext cx="1777731" cy="1169551"/>
            <a:chOff x="6966602" y="1704513"/>
            <a:chExt cx="1777731" cy="1169551"/>
          </a:xfrm>
        </p:grpSpPr>
        <p:sp>
          <p:nvSpPr>
            <p:cNvPr id="53" name="TekstSylinder 52">
              <a:extLst>
                <a:ext uri="{FF2B5EF4-FFF2-40B4-BE49-F238E27FC236}">
                  <a16:creationId xmlns:a16="http://schemas.microsoft.com/office/drawing/2014/main" id="{F0DF459A-BF65-484C-9110-87CCB5770314}"/>
                </a:ext>
              </a:extLst>
            </p:cNvPr>
            <p:cNvSpPr txBox="1"/>
            <p:nvPr/>
          </p:nvSpPr>
          <p:spPr>
            <a:xfrm>
              <a:off x="6966602" y="1704513"/>
              <a:ext cx="1777731" cy="523220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b-NO" sz="1400" dirty="0">
                  <a:solidFill>
                    <a:schemeClr val="bg1"/>
                  </a:solidFill>
                </a:rPr>
                <a:t>Urban </a:t>
              </a:r>
              <a:r>
                <a:rPr lang="nb-NO" sz="1400" dirty="0" err="1">
                  <a:solidFill>
                    <a:schemeClr val="bg1"/>
                  </a:solidFill>
                </a:rPr>
                <a:t>Search</a:t>
              </a:r>
              <a:r>
                <a:rPr lang="nb-NO" sz="1400" dirty="0">
                  <a:solidFill>
                    <a:schemeClr val="bg1"/>
                  </a:solidFill>
                </a:rPr>
                <a:t> and </a:t>
              </a:r>
              <a:r>
                <a:rPr lang="nb-NO" sz="1400" dirty="0" err="1">
                  <a:solidFill>
                    <a:schemeClr val="bg1"/>
                  </a:solidFill>
                </a:rPr>
                <a:t>Rescue</a:t>
              </a:r>
              <a:r>
                <a:rPr lang="nb-NO" sz="1400" dirty="0">
                  <a:solidFill>
                    <a:schemeClr val="bg1"/>
                  </a:solidFill>
                </a:rPr>
                <a:t> </a:t>
              </a:r>
              <a:r>
                <a:rPr lang="nb-NO" sz="1400" dirty="0" err="1">
                  <a:solidFill>
                    <a:schemeClr val="bg1"/>
                  </a:solidFill>
                </a:rPr>
                <a:t>Coordination</a:t>
              </a:r>
              <a:endParaRPr lang="nb-NO" sz="1400" dirty="0">
                <a:solidFill>
                  <a:schemeClr val="bg1"/>
                </a:solidFill>
              </a:endParaRPr>
            </a:p>
          </p:txBody>
        </p:sp>
        <p:sp>
          <p:nvSpPr>
            <p:cNvPr id="54" name="TekstSylinder 53">
              <a:extLst>
                <a:ext uri="{FF2B5EF4-FFF2-40B4-BE49-F238E27FC236}">
                  <a16:creationId xmlns:a16="http://schemas.microsoft.com/office/drawing/2014/main" id="{2C9281F4-71D0-4268-BC9C-4BEA7F0F8F2C}"/>
                </a:ext>
              </a:extLst>
            </p:cNvPr>
            <p:cNvSpPr txBox="1"/>
            <p:nvPr/>
          </p:nvSpPr>
          <p:spPr>
            <a:xfrm>
              <a:off x="6966602" y="2227733"/>
              <a:ext cx="177773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 – Manager </a:t>
              </a:r>
            </a:p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</a:t>
              </a:r>
            </a:p>
            <a:p>
              <a:r>
                <a:rPr lang="nb-NO" sz="1200" dirty="0"/>
                <a:t>…</a:t>
              </a:r>
            </a:p>
          </p:txBody>
        </p:sp>
      </p:grpSp>
      <p:grpSp>
        <p:nvGrpSpPr>
          <p:cNvPr id="55" name="Gruppe 54">
            <a:extLst>
              <a:ext uri="{FF2B5EF4-FFF2-40B4-BE49-F238E27FC236}">
                <a16:creationId xmlns:a16="http://schemas.microsoft.com/office/drawing/2014/main" id="{0E47942D-200A-4749-9B42-31CBA1990AA0}"/>
              </a:ext>
            </a:extLst>
          </p:cNvPr>
          <p:cNvGrpSpPr/>
          <p:nvPr/>
        </p:nvGrpSpPr>
        <p:grpSpPr>
          <a:xfrm>
            <a:off x="10233372" y="4816847"/>
            <a:ext cx="1777731" cy="1195449"/>
            <a:chOff x="6966602" y="1704513"/>
            <a:chExt cx="1777731" cy="1195449"/>
          </a:xfrm>
        </p:grpSpPr>
        <p:sp>
          <p:nvSpPr>
            <p:cNvPr id="56" name="TekstSylinder 55">
              <a:extLst>
                <a:ext uri="{FF2B5EF4-FFF2-40B4-BE49-F238E27FC236}">
                  <a16:creationId xmlns:a16="http://schemas.microsoft.com/office/drawing/2014/main" id="{3F83F2E4-0375-4AEF-90EB-E87AE2586038}"/>
                </a:ext>
              </a:extLst>
            </p:cNvPr>
            <p:cNvSpPr txBox="1"/>
            <p:nvPr/>
          </p:nvSpPr>
          <p:spPr>
            <a:xfrm>
              <a:off x="6966602" y="1704513"/>
              <a:ext cx="1777731" cy="523220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b-NO" sz="1400" dirty="0" err="1">
                  <a:solidFill>
                    <a:schemeClr val="bg1"/>
                  </a:solidFill>
                </a:rPr>
                <a:t>Civil-Military</a:t>
              </a:r>
              <a:r>
                <a:rPr lang="nb-NO" sz="1400" dirty="0">
                  <a:solidFill>
                    <a:schemeClr val="bg1"/>
                  </a:solidFill>
                </a:rPr>
                <a:t> </a:t>
              </a:r>
              <a:r>
                <a:rPr lang="nb-NO" sz="1400" dirty="0" err="1">
                  <a:solidFill>
                    <a:schemeClr val="bg1"/>
                  </a:solidFill>
                </a:rPr>
                <a:t>Coordination</a:t>
              </a:r>
              <a:endParaRPr lang="nb-NO" sz="1400" dirty="0">
                <a:solidFill>
                  <a:schemeClr val="bg1"/>
                </a:solidFill>
              </a:endParaRPr>
            </a:p>
          </p:txBody>
        </p:sp>
        <p:sp>
          <p:nvSpPr>
            <p:cNvPr id="57" name="TekstSylinder 56">
              <a:extLst>
                <a:ext uri="{FF2B5EF4-FFF2-40B4-BE49-F238E27FC236}">
                  <a16:creationId xmlns:a16="http://schemas.microsoft.com/office/drawing/2014/main" id="{61E005BD-6CF0-4A7C-B43F-7A35F1C16171}"/>
                </a:ext>
              </a:extLst>
            </p:cNvPr>
            <p:cNvSpPr txBox="1"/>
            <p:nvPr/>
          </p:nvSpPr>
          <p:spPr>
            <a:xfrm>
              <a:off x="6966602" y="2253631"/>
              <a:ext cx="177773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 – Manager </a:t>
              </a:r>
            </a:p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</a:t>
              </a:r>
            </a:p>
            <a:p>
              <a:r>
                <a:rPr lang="nb-NO" sz="1200" dirty="0"/>
                <a:t>…</a:t>
              </a:r>
            </a:p>
          </p:txBody>
        </p:sp>
      </p:grpSp>
      <p:cxnSp>
        <p:nvCxnSpPr>
          <p:cNvPr id="61" name="Rett linje 60">
            <a:extLst>
              <a:ext uri="{FF2B5EF4-FFF2-40B4-BE49-F238E27FC236}">
                <a16:creationId xmlns:a16="http://schemas.microsoft.com/office/drawing/2014/main" id="{A9CA20E9-6C0C-4826-923C-8C3760553150}"/>
              </a:ext>
            </a:extLst>
          </p:cNvPr>
          <p:cNvCxnSpPr>
            <a:stCxn id="4" idx="2"/>
            <a:endCxn id="12" idx="0"/>
          </p:cNvCxnSpPr>
          <p:nvPr/>
        </p:nvCxnSpPr>
        <p:spPr>
          <a:xfrm flipH="1">
            <a:off x="6093074" y="467259"/>
            <a:ext cx="557" cy="112332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Kobling: vinkel 63">
            <a:extLst>
              <a:ext uri="{FF2B5EF4-FFF2-40B4-BE49-F238E27FC236}">
                <a16:creationId xmlns:a16="http://schemas.microsoft.com/office/drawing/2014/main" id="{53DFE97A-895E-4A53-8623-78BC1766CB3E}"/>
              </a:ext>
            </a:extLst>
          </p:cNvPr>
          <p:cNvCxnSpPr>
            <a:cxnSpLocks/>
            <a:stCxn id="10" idx="0"/>
            <a:endCxn id="13" idx="0"/>
          </p:cNvCxnSpPr>
          <p:nvPr/>
        </p:nvCxnSpPr>
        <p:spPr>
          <a:xfrm rot="5400000" flipH="1" flipV="1">
            <a:off x="4874790" y="-2058879"/>
            <a:ext cx="12700" cy="7298924"/>
          </a:xfrm>
          <a:prstGeom prst="bentConnector3">
            <a:avLst>
              <a:gd name="adj1" fmla="val 1800000"/>
            </a:avLst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Rett linje 67">
            <a:extLst>
              <a:ext uri="{FF2B5EF4-FFF2-40B4-BE49-F238E27FC236}">
                <a16:creationId xmlns:a16="http://schemas.microsoft.com/office/drawing/2014/main" id="{57CE6E4E-510D-4C06-A2BE-3FF7B6879DDE}"/>
              </a:ext>
            </a:extLst>
          </p:cNvPr>
          <p:cNvCxnSpPr>
            <a:cxnSpLocks/>
            <a:stCxn id="11" idx="0"/>
          </p:cNvCxnSpPr>
          <p:nvPr/>
        </p:nvCxnSpPr>
        <p:spPr>
          <a:xfrm flipH="1" flipV="1">
            <a:off x="3667747" y="1377604"/>
            <a:ext cx="2" cy="21935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Rett linje 70">
            <a:extLst>
              <a:ext uri="{FF2B5EF4-FFF2-40B4-BE49-F238E27FC236}">
                <a16:creationId xmlns:a16="http://schemas.microsoft.com/office/drawing/2014/main" id="{90AE8B1E-9CF6-4CCA-B077-16FED4C4B9C0}"/>
              </a:ext>
            </a:extLst>
          </p:cNvPr>
          <p:cNvCxnSpPr>
            <a:stCxn id="5" idx="3"/>
            <a:endCxn id="6" idx="1"/>
          </p:cNvCxnSpPr>
          <p:nvPr/>
        </p:nvCxnSpPr>
        <p:spPr>
          <a:xfrm>
            <a:off x="5211191" y="892042"/>
            <a:ext cx="1737656" cy="157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kstSylinder 71">
            <a:extLst>
              <a:ext uri="{FF2B5EF4-FFF2-40B4-BE49-F238E27FC236}">
                <a16:creationId xmlns:a16="http://schemas.microsoft.com/office/drawing/2014/main" id="{D13073A7-3DC7-44B3-8172-C2DA4A96E953}"/>
              </a:ext>
            </a:extLst>
          </p:cNvPr>
          <p:cNvSpPr txBox="1"/>
          <p:nvPr/>
        </p:nvSpPr>
        <p:spPr>
          <a:xfrm>
            <a:off x="0" y="6249044"/>
            <a:ext cx="1188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*</a:t>
            </a:r>
            <a:r>
              <a:rPr lang="nb-NO" sz="1400" dirty="0" err="1"/>
              <a:t>Humanitarian</a:t>
            </a:r>
            <a:r>
              <a:rPr lang="nb-NO" sz="1400" dirty="0"/>
              <a:t> </a:t>
            </a:r>
            <a:r>
              <a:rPr lang="nb-NO" sz="1400" dirty="0" err="1"/>
              <a:t>Programme</a:t>
            </a:r>
            <a:r>
              <a:rPr lang="nb-NO" sz="1400" dirty="0"/>
              <a:t> </a:t>
            </a:r>
            <a:r>
              <a:rPr lang="nb-NO" sz="1400" dirty="0" err="1"/>
              <a:t>Cycle</a:t>
            </a:r>
            <a:r>
              <a:rPr lang="nb-NO" sz="1400" dirty="0"/>
              <a:t>(HPC) support and Inter-Cluster </a:t>
            </a:r>
            <a:r>
              <a:rPr lang="nb-NO" sz="1400" dirty="0" err="1"/>
              <a:t>Coordination</a:t>
            </a:r>
            <a:r>
              <a:rPr lang="nb-NO" sz="1400" dirty="0"/>
              <a:t> (ICC) is </a:t>
            </a:r>
            <a:r>
              <a:rPr lang="nb-NO" sz="1400" dirty="0" err="1"/>
              <a:t>only</a:t>
            </a:r>
            <a:r>
              <a:rPr lang="nb-NO" sz="1400" dirty="0"/>
              <a:t> </a:t>
            </a:r>
            <a:r>
              <a:rPr lang="nb-NO" sz="1400" dirty="0" err="1"/>
              <a:t>applicable</a:t>
            </a:r>
            <a:r>
              <a:rPr lang="nb-NO" sz="1400" dirty="0"/>
              <a:t> in </a:t>
            </a:r>
            <a:r>
              <a:rPr lang="nb-NO" sz="1400" dirty="0" err="1"/>
              <a:t>large-scale</a:t>
            </a:r>
            <a:r>
              <a:rPr lang="nb-NO" sz="1400" dirty="0"/>
              <a:t> </a:t>
            </a:r>
            <a:r>
              <a:rPr lang="nb-NO" sz="1400" dirty="0" err="1"/>
              <a:t>emergencies</a:t>
            </a:r>
            <a:r>
              <a:rPr lang="nb-NO" sz="1400" dirty="0"/>
              <a:t> </a:t>
            </a:r>
            <a:r>
              <a:rPr lang="nb-NO" sz="1400" dirty="0" err="1"/>
              <a:t>where</a:t>
            </a:r>
            <a:r>
              <a:rPr lang="nb-NO" sz="1400" dirty="0"/>
              <a:t> </a:t>
            </a:r>
            <a:r>
              <a:rPr lang="nb-NO" sz="1400" dirty="0" err="1"/>
              <a:t>the</a:t>
            </a:r>
            <a:r>
              <a:rPr lang="nb-NO" sz="1400" dirty="0"/>
              <a:t> </a:t>
            </a:r>
            <a:r>
              <a:rPr lang="nb-NO" sz="1400" dirty="0" err="1"/>
              <a:t>cluster</a:t>
            </a:r>
            <a:r>
              <a:rPr lang="nb-NO" sz="1400" dirty="0"/>
              <a:t> </a:t>
            </a:r>
            <a:r>
              <a:rPr lang="nb-NO" sz="1400" dirty="0" err="1"/>
              <a:t>approach</a:t>
            </a:r>
            <a:r>
              <a:rPr lang="nb-NO" sz="1400" dirty="0"/>
              <a:t> is </a:t>
            </a:r>
            <a:r>
              <a:rPr lang="nb-NO" sz="1400" dirty="0" err="1"/>
              <a:t>activated</a:t>
            </a:r>
            <a:endParaRPr lang="nb-NO" sz="1400" dirty="0"/>
          </a:p>
        </p:txBody>
      </p:sp>
      <p:grpSp>
        <p:nvGrpSpPr>
          <p:cNvPr id="62" name="Gruppe 61">
            <a:extLst>
              <a:ext uri="{FF2B5EF4-FFF2-40B4-BE49-F238E27FC236}">
                <a16:creationId xmlns:a16="http://schemas.microsoft.com/office/drawing/2014/main" id="{27F0E3E1-693A-475E-B0B3-BAB8ECFB96D9}"/>
              </a:ext>
            </a:extLst>
          </p:cNvPr>
          <p:cNvGrpSpPr/>
          <p:nvPr/>
        </p:nvGrpSpPr>
        <p:grpSpPr>
          <a:xfrm>
            <a:off x="7648811" y="2043930"/>
            <a:ext cx="1777732" cy="1074612"/>
            <a:chOff x="6966601" y="1704513"/>
            <a:chExt cx="1777732" cy="1074612"/>
          </a:xfrm>
        </p:grpSpPr>
        <p:sp>
          <p:nvSpPr>
            <p:cNvPr id="63" name="TekstSylinder 62">
              <a:extLst>
                <a:ext uri="{FF2B5EF4-FFF2-40B4-BE49-F238E27FC236}">
                  <a16:creationId xmlns:a16="http://schemas.microsoft.com/office/drawing/2014/main" id="{15B591D3-A90F-46EF-8C3C-294033D88DAF}"/>
                </a:ext>
              </a:extLst>
            </p:cNvPr>
            <p:cNvSpPr txBox="1"/>
            <p:nvPr/>
          </p:nvSpPr>
          <p:spPr>
            <a:xfrm>
              <a:off x="6966602" y="1704513"/>
              <a:ext cx="1777731" cy="369332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b-NO" dirty="0">
                  <a:solidFill>
                    <a:schemeClr val="bg1"/>
                  </a:solidFill>
                </a:rPr>
                <a:t>ICC*</a:t>
              </a:r>
            </a:p>
          </p:txBody>
        </p:sp>
        <p:sp>
          <p:nvSpPr>
            <p:cNvPr id="65" name="TekstSylinder 64">
              <a:extLst>
                <a:ext uri="{FF2B5EF4-FFF2-40B4-BE49-F238E27FC236}">
                  <a16:creationId xmlns:a16="http://schemas.microsoft.com/office/drawing/2014/main" id="{DBAAAAB3-A0E0-4E0B-8279-320884408B77}"/>
                </a:ext>
              </a:extLst>
            </p:cNvPr>
            <p:cNvSpPr txBox="1"/>
            <p:nvPr/>
          </p:nvSpPr>
          <p:spPr>
            <a:xfrm>
              <a:off x="6966601" y="2132794"/>
              <a:ext cx="177773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 – Manager </a:t>
              </a:r>
            </a:p>
            <a:p>
              <a:r>
                <a:rPr lang="nb-NO" sz="1200" dirty="0"/>
                <a:t>(</a:t>
              </a:r>
              <a:r>
                <a:rPr lang="nb-NO" sz="1200" dirty="0" err="1"/>
                <a:t>name</a:t>
              </a:r>
              <a:r>
                <a:rPr lang="nb-NO" sz="1200" dirty="0"/>
                <a:t>, org)</a:t>
              </a:r>
            </a:p>
            <a:p>
              <a:r>
                <a:rPr lang="nb-NO" sz="1200" dirty="0"/>
                <a:t>…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26680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054B6C0-38B5-4136-8420-08FFBFD5D5E2}"/>
              </a:ext>
            </a:extLst>
          </p:cNvPr>
          <p:cNvSpPr/>
          <p:nvPr/>
        </p:nvSpPr>
        <p:spPr>
          <a:xfrm>
            <a:off x="1668616" y="1200789"/>
            <a:ext cx="4612096" cy="33263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289AA2B8-E7A7-4738-B28A-F5507445EC86}"/>
              </a:ext>
            </a:extLst>
          </p:cNvPr>
          <p:cNvSpPr/>
          <p:nvPr/>
        </p:nvSpPr>
        <p:spPr>
          <a:xfrm>
            <a:off x="3322655" y="3624199"/>
            <a:ext cx="1278385" cy="674703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 err="1">
                <a:solidFill>
                  <a:schemeClr val="tx1"/>
                </a:solidFill>
              </a:rPr>
              <a:t>Assessment</a:t>
            </a:r>
            <a:r>
              <a:rPr lang="nb-NO" sz="1400" dirty="0">
                <a:solidFill>
                  <a:schemeClr val="tx1"/>
                </a:solidFill>
              </a:rPr>
              <a:t> &amp; Analysis Cell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14945C8F-316A-4E2C-A7C1-57835D951C40}"/>
              </a:ext>
            </a:extLst>
          </p:cNvPr>
          <p:cNvSpPr/>
          <p:nvPr/>
        </p:nvSpPr>
        <p:spPr>
          <a:xfrm>
            <a:off x="1825377" y="1261341"/>
            <a:ext cx="2260225" cy="9540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nb-NO" sz="1400" dirty="0">
                <a:solidFill>
                  <a:prstClr val="black"/>
                </a:solidFill>
              </a:rPr>
              <a:t>Meeting </a:t>
            </a:r>
            <a:r>
              <a:rPr lang="nb-NO" sz="1400" dirty="0" err="1">
                <a:solidFill>
                  <a:prstClr val="black"/>
                </a:solidFill>
              </a:rPr>
              <a:t>room</a:t>
            </a:r>
            <a:r>
              <a:rPr lang="nb-NO" sz="1400" dirty="0">
                <a:solidFill>
                  <a:prstClr val="black"/>
                </a:solidFill>
              </a:rPr>
              <a:t> </a:t>
            </a:r>
            <a:r>
              <a:rPr lang="nb-NO" sz="1400" dirty="0" err="1">
                <a:solidFill>
                  <a:prstClr val="black"/>
                </a:solidFill>
              </a:rPr>
              <a:t>with</a:t>
            </a:r>
            <a:r>
              <a:rPr lang="nb-NO" sz="1400" dirty="0">
                <a:solidFill>
                  <a:prstClr val="black"/>
                </a:solidFill>
              </a:rPr>
              <a:t> </a:t>
            </a:r>
            <a:r>
              <a:rPr lang="nb-NO" sz="1400" dirty="0" err="1">
                <a:solidFill>
                  <a:prstClr val="black"/>
                </a:solidFill>
              </a:rPr>
              <a:t>projector</a:t>
            </a:r>
            <a:r>
              <a:rPr lang="nb-NO" sz="1400" dirty="0">
                <a:solidFill>
                  <a:prstClr val="black"/>
                </a:solidFill>
              </a:rPr>
              <a:t>, briefing material and </a:t>
            </a:r>
            <a:r>
              <a:rPr lang="nb-NO" sz="1400" dirty="0" err="1">
                <a:solidFill>
                  <a:prstClr val="black"/>
                </a:solidFill>
              </a:rPr>
              <a:t>refreshments</a:t>
            </a:r>
            <a:endParaRPr lang="nb-NO" sz="1400" dirty="0">
              <a:solidFill>
                <a:prstClr val="black"/>
              </a:solidFill>
            </a:endParaRP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E09D1CED-68FA-42EE-A4AA-07D0D382B34E}"/>
              </a:ext>
            </a:extLst>
          </p:cNvPr>
          <p:cNvSpPr/>
          <p:nvPr/>
        </p:nvSpPr>
        <p:spPr>
          <a:xfrm>
            <a:off x="1723460" y="2380528"/>
            <a:ext cx="2411143" cy="674703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chemeClr val="tx1"/>
                </a:solidFill>
              </a:rPr>
              <a:t>Desks for OSCC </a:t>
            </a:r>
            <a:r>
              <a:rPr lang="nb-NO" sz="1400" dirty="0" err="1">
                <a:solidFill>
                  <a:schemeClr val="tx1"/>
                </a:solidFill>
              </a:rPr>
              <a:t>functional</a:t>
            </a:r>
            <a:r>
              <a:rPr lang="nb-NO" sz="1400" dirty="0">
                <a:solidFill>
                  <a:schemeClr val="tx1"/>
                </a:solidFill>
              </a:rPr>
              <a:t> areas and </a:t>
            </a:r>
            <a:r>
              <a:rPr lang="nb-NO" sz="1400" dirty="0" err="1">
                <a:solidFill>
                  <a:schemeClr val="tx1"/>
                </a:solidFill>
              </a:rPr>
              <a:t>cells</a:t>
            </a:r>
            <a:r>
              <a:rPr lang="nb-NO" sz="1400" dirty="0">
                <a:solidFill>
                  <a:schemeClr val="tx1"/>
                </a:solidFill>
              </a:rPr>
              <a:t> (as </a:t>
            </a:r>
            <a:r>
              <a:rPr lang="nb-NO" sz="1400" dirty="0" err="1">
                <a:solidFill>
                  <a:schemeClr val="tx1"/>
                </a:solidFill>
              </a:rPr>
              <a:t>appropriate</a:t>
            </a:r>
            <a:r>
              <a:rPr lang="nb-NO" sz="14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5E7A1B7C-F6CD-426D-A835-CBB690236A70}"/>
              </a:ext>
            </a:extLst>
          </p:cNvPr>
          <p:cNvSpPr/>
          <p:nvPr/>
        </p:nvSpPr>
        <p:spPr>
          <a:xfrm>
            <a:off x="4957674" y="2388872"/>
            <a:ext cx="1278385" cy="674703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chemeClr val="tx1"/>
                </a:solidFill>
              </a:rPr>
              <a:t>OSOCC Manager</a:t>
            </a:r>
          </a:p>
        </p:txBody>
      </p:sp>
      <p:cxnSp>
        <p:nvCxnSpPr>
          <p:cNvPr id="11" name="Rett linje 10">
            <a:extLst>
              <a:ext uri="{FF2B5EF4-FFF2-40B4-BE49-F238E27FC236}">
                <a16:creationId xmlns:a16="http://schemas.microsoft.com/office/drawing/2014/main" id="{D8189442-9C5A-4E70-BF58-77A33A1D72EC}"/>
              </a:ext>
            </a:extLst>
          </p:cNvPr>
          <p:cNvCxnSpPr>
            <a:cxnSpLocks/>
          </p:cNvCxnSpPr>
          <p:nvPr/>
        </p:nvCxnSpPr>
        <p:spPr>
          <a:xfrm flipH="1">
            <a:off x="4681018" y="2197036"/>
            <a:ext cx="1609827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E2D853E0-ECA4-4EFE-B756-4AAD3A68CD71}"/>
              </a:ext>
            </a:extLst>
          </p:cNvPr>
          <p:cNvCxnSpPr>
            <a:cxnSpLocks/>
          </p:cNvCxnSpPr>
          <p:nvPr/>
        </p:nvCxnSpPr>
        <p:spPr>
          <a:xfrm>
            <a:off x="1678710" y="2225781"/>
            <a:ext cx="968891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ktangel 16">
            <a:extLst>
              <a:ext uri="{FF2B5EF4-FFF2-40B4-BE49-F238E27FC236}">
                <a16:creationId xmlns:a16="http://schemas.microsoft.com/office/drawing/2014/main" id="{05AB47C3-3CD2-46DA-BCEC-1EA1ACAAFFE8}"/>
              </a:ext>
            </a:extLst>
          </p:cNvPr>
          <p:cNvSpPr/>
          <p:nvPr/>
        </p:nvSpPr>
        <p:spPr>
          <a:xfrm>
            <a:off x="1723460" y="3618717"/>
            <a:ext cx="1278385" cy="674703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chemeClr val="tx1"/>
                </a:solidFill>
              </a:rPr>
              <a:t>Information Management</a:t>
            </a:r>
          </a:p>
          <a:p>
            <a:pPr algn="ctr"/>
            <a:r>
              <a:rPr lang="nb-NO" sz="1400" dirty="0">
                <a:solidFill>
                  <a:schemeClr val="tx1"/>
                </a:solidFill>
              </a:rPr>
              <a:t>Cell</a:t>
            </a: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F4335B5E-57A5-4893-957D-5CECE2E2BE9B}"/>
              </a:ext>
            </a:extLst>
          </p:cNvPr>
          <p:cNvSpPr/>
          <p:nvPr/>
        </p:nvSpPr>
        <p:spPr>
          <a:xfrm>
            <a:off x="4455118" y="1327801"/>
            <a:ext cx="1763051" cy="674703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chemeClr val="tx1"/>
                </a:solidFill>
              </a:rPr>
              <a:t>Front desk </a:t>
            </a:r>
            <a:r>
              <a:rPr lang="nb-NO" sz="1400" dirty="0" err="1">
                <a:solidFill>
                  <a:schemeClr val="tx1"/>
                </a:solidFill>
              </a:rPr>
              <a:t>with</a:t>
            </a:r>
            <a:r>
              <a:rPr lang="nb-NO" sz="1400" dirty="0">
                <a:solidFill>
                  <a:schemeClr val="tx1"/>
                </a:solidFill>
              </a:rPr>
              <a:t> IM services and </a:t>
            </a:r>
            <a:r>
              <a:rPr lang="nb-NO" sz="1400" dirty="0" err="1">
                <a:solidFill>
                  <a:schemeClr val="tx1"/>
                </a:solidFill>
              </a:rPr>
              <a:t>public</a:t>
            </a:r>
            <a:r>
              <a:rPr lang="nb-NO" sz="1400" dirty="0">
                <a:solidFill>
                  <a:schemeClr val="tx1"/>
                </a:solidFill>
              </a:rPr>
              <a:t> </a:t>
            </a:r>
            <a:r>
              <a:rPr lang="nb-NO" sz="1400" dirty="0" err="1">
                <a:solidFill>
                  <a:schemeClr val="tx1"/>
                </a:solidFill>
              </a:rPr>
              <a:t>information</a:t>
            </a:r>
            <a:endParaRPr lang="nb-NO" sz="1400" dirty="0">
              <a:solidFill>
                <a:schemeClr val="tx1"/>
              </a:solidFill>
            </a:endParaRP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C95CAF29-4FB3-45CA-B849-647F9A02F510}"/>
              </a:ext>
            </a:extLst>
          </p:cNvPr>
          <p:cNvSpPr/>
          <p:nvPr/>
        </p:nvSpPr>
        <p:spPr>
          <a:xfrm>
            <a:off x="4920195" y="3625101"/>
            <a:ext cx="1278385" cy="674703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chemeClr val="tx1"/>
                </a:solidFill>
              </a:rPr>
              <a:t>ICT</a:t>
            </a:r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C87BCAE5-D14A-4BB4-A02D-3EF41DF52952}"/>
              </a:ext>
            </a:extLst>
          </p:cNvPr>
          <p:cNvSpPr/>
          <p:nvPr/>
        </p:nvSpPr>
        <p:spPr>
          <a:xfrm>
            <a:off x="6320771" y="3463971"/>
            <a:ext cx="3309984" cy="203563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chemeClr val="tx1"/>
                </a:solidFill>
              </a:rPr>
              <a:t>Rest and </a:t>
            </a:r>
            <a:r>
              <a:rPr lang="nb-NO" sz="1400" dirty="0" err="1">
                <a:solidFill>
                  <a:schemeClr val="tx1"/>
                </a:solidFill>
              </a:rPr>
              <a:t>dining</a:t>
            </a:r>
            <a:r>
              <a:rPr lang="nb-NO" sz="1400" dirty="0">
                <a:solidFill>
                  <a:schemeClr val="tx1"/>
                </a:solidFill>
              </a:rPr>
              <a:t> area</a:t>
            </a:r>
          </a:p>
          <a:p>
            <a:pPr algn="ctr"/>
            <a:endParaRPr lang="nb-NO" sz="1400" dirty="0">
              <a:solidFill>
                <a:schemeClr val="tx1"/>
              </a:solidFill>
            </a:endParaRPr>
          </a:p>
          <a:p>
            <a:pPr algn="ctr"/>
            <a:r>
              <a:rPr lang="nb-NO" sz="1400" dirty="0" err="1">
                <a:solidFill>
                  <a:schemeClr val="tx1"/>
                </a:solidFill>
              </a:rPr>
              <a:t>Accommodations</a:t>
            </a:r>
            <a:endParaRPr lang="nb-NO" sz="1400" dirty="0">
              <a:solidFill>
                <a:schemeClr val="tx1"/>
              </a:solidFill>
            </a:endParaRPr>
          </a:p>
          <a:p>
            <a:pPr algn="ctr"/>
            <a:endParaRPr lang="nb-NO" sz="1400" dirty="0">
              <a:solidFill>
                <a:schemeClr val="tx1"/>
              </a:solidFill>
            </a:endParaRPr>
          </a:p>
          <a:p>
            <a:pPr algn="ctr"/>
            <a:r>
              <a:rPr lang="nb-NO" sz="1400" dirty="0" err="1">
                <a:solidFill>
                  <a:schemeClr val="tx1"/>
                </a:solidFill>
              </a:rPr>
              <a:t>Bathroom</a:t>
            </a:r>
            <a:r>
              <a:rPr lang="nb-NO" sz="1400" dirty="0">
                <a:solidFill>
                  <a:schemeClr val="tx1"/>
                </a:solidFill>
              </a:rPr>
              <a:t> </a:t>
            </a:r>
            <a:r>
              <a:rPr lang="nb-NO" sz="1400" dirty="0" err="1">
                <a:solidFill>
                  <a:schemeClr val="tx1"/>
                </a:solidFill>
              </a:rPr>
              <a:t>facilities</a:t>
            </a:r>
            <a:endParaRPr lang="nb-NO" sz="1400" dirty="0">
              <a:solidFill>
                <a:schemeClr val="tx1"/>
              </a:solidFill>
            </a:endParaRPr>
          </a:p>
        </p:txBody>
      </p:sp>
      <p:cxnSp>
        <p:nvCxnSpPr>
          <p:cNvPr id="26" name="Rett linje 25">
            <a:extLst>
              <a:ext uri="{FF2B5EF4-FFF2-40B4-BE49-F238E27FC236}">
                <a16:creationId xmlns:a16="http://schemas.microsoft.com/office/drawing/2014/main" id="{72D10B2B-3DC9-4D65-B1D1-3AB3FD95FFA2}"/>
              </a:ext>
            </a:extLst>
          </p:cNvPr>
          <p:cNvCxnSpPr>
            <a:cxnSpLocks/>
          </p:cNvCxnSpPr>
          <p:nvPr/>
        </p:nvCxnSpPr>
        <p:spPr>
          <a:xfrm>
            <a:off x="4134603" y="1793703"/>
            <a:ext cx="0" cy="431183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ett linje 52">
            <a:extLst>
              <a:ext uri="{FF2B5EF4-FFF2-40B4-BE49-F238E27FC236}">
                <a16:creationId xmlns:a16="http://schemas.microsoft.com/office/drawing/2014/main" id="{1754D49E-4AA9-4CC2-9ACC-8C00A4F9F4A4}"/>
              </a:ext>
            </a:extLst>
          </p:cNvPr>
          <p:cNvCxnSpPr>
            <a:cxnSpLocks/>
          </p:cNvCxnSpPr>
          <p:nvPr/>
        </p:nvCxnSpPr>
        <p:spPr>
          <a:xfrm>
            <a:off x="3172808" y="2224886"/>
            <a:ext cx="983189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ett linje 41">
            <a:extLst>
              <a:ext uri="{FF2B5EF4-FFF2-40B4-BE49-F238E27FC236}">
                <a16:creationId xmlns:a16="http://schemas.microsoft.com/office/drawing/2014/main" id="{25F9B8C1-B697-4592-AAE6-AA9D714D9280}"/>
              </a:ext>
            </a:extLst>
          </p:cNvPr>
          <p:cNvCxnSpPr>
            <a:cxnSpLocks/>
          </p:cNvCxnSpPr>
          <p:nvPr/>
        </p:nvCxnSpPr>
        <p:spPr>
          <a:xfrm>
            <a:off x="4134603" y="1215117"/>
            <a:ext cx="0" cy="357606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Rett linje 46">
            <a:extLst>
              <a:ext uri="{FF2B5EF4-FFF2-40B4-BE49-F238E27FC236}">
                <a16:creationId xmlns:a16="http://schemas.microsoft.com/office/drawing/2014/main" id="{F947FACB-CA8F-45DB-878D-906F19727AB0}"/>
              </a:ext>
            </a:extLst>
          </p:cNvPr>
          <p:cNvCxnSpPr>
            <a:cxnSpLocks/>
          </p:cNvCxnSpPr>
          <p:nvPr/>
        </p:nvCxnSpPr>
        <p:spPr>
          <a:xfrm flipV="1">
            <a:off x="3187794" y="3477980"/>
            <a:ext cx="1" cy="1035191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ett linje 47">
            <a:extLst>
              <a:ext uri="{FF2B5EF4-FFF2-40B4-BE49-F238E27FC236}">
                <a16:creationId xmlns:a16="http://schemas.microsoft.com/office/drawing/2014/main" id="{3F9961DC-4886-41E9-86E0-D9879F6CF906}"/>
              </a:ext>
            </a:extLst>
          </p:cNvPr>
          <p:cNvCxnSpPr>
            <a:cxnSpLocks/>
          </p:cNvCxnSpPr>
          <p:nvPr/>
        </p:nvCxnSpPr>
        <p:spPr>
          <a:xfrm flipH="1">
            <a:off x="2568833" y="3463971"/>
            <a:ext cx="1609827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ett linje 48">
            <a:extLst>
              <a:ext uri="{FF2B5EF4-FFF2-40B4-BE49-F238E27FC236}">
                <a16:creationId xmlns:a16="http://schemas.microsoft.com/office/drawing/2014/main" id="{633E9117-A8C3-4C57-AB89-1D50B1C8B9BC}"/>
              </a:ext>
            </a:extLst>
          </p:cNvPr>
          <p:cNvCxnSpPr>
            <a:cxnSpLocks/>
          </p:cNvCxnSpPr>
          <p:nvPr/>
        </p:nvCxnSpPr>
        <p:spPr>
          <a:xfrm flipH="1">
            <a:off x="1678710" y="3463971"/>
            <a:ext cx="600109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Rett linje 51">
            <a:extLst>
              <a:ext uri="{FF2B5EF4-FFF2-40B4-BE49-F238E27FC236}">
                <a16:creationId xmlns:a16="http://schemas.microsoft.com/office/drawing/2014/main" id="{F9C87786-F36E-4D93-B69D-DB11CBD8010F}"/>
              </a:ext>
            </a:extLst>
          </p:cNvPr>
          <p:cNvCxnSpPr>
            <a:cxnSpLocks/>
          </p:cNvCxnSpPr>
          <p:nvPr/>
        </p:nvCxnSpPr>
        <p:spPr>
          <a:xfrm flipH="1">
            <a:off x="5438770" y="3478379"/>
            <a:ext cx="852075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ett linje 53">
            <a:extLst>
              <a:ext uri="{FF2B5EF4-FFF2-40B4-BE49-F238E27FC236}">
                <a16:creationId xmlns:a16="http://schemas.microsoft.com/office/drawing/2014/main" id="{2AAFD150-7F82-4BEF-ADFE-8686181EC0BB}"/>
              </a:ext>
            </a:extLst>
          </p:cNvPr>
          <p:cNvCxnSpPr>
            <a:cxnSpLocks/>
          </p:cNvCxnSpPr>
          <p:nvPr/>
        </p:nvCxnSpPr>
        <p:spPr>
          <a:xfrm flipH="1" flipV="1">
            <a:off x="4455119" y="3471064"/>
            <a:ext cx="734143" cy="6916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Rett linje 56">
            <a:extLst>
              <a:ext uri="{FF2B5EF4-FFF2-40B4-BE49-F238E27FC236}">
                <a16:creationId xmlns:a16="http://schemas.microsoft.com/office/drawing/2014/main" id="{55962824-4E41-4469-BE5E-8DDCDD99D1A9}"/>
              </a:ext>
            </a:extLst>
          </p:cNvPr>
          <p:cNvCxnSpPr>
            <a:cxnSpLocks/>
          </p:cNvCxnSpPr>
          <p:nvPr/>
        </p:nvCxnSpPr>
        <p:spPr>
          <a:xfrm flipV="1">
            <a:off x="4822189" y="3463971"/>
            <a:ext cx="1" cy="106320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5496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054B6C0-38B5-4136-8420-08FFBFD5D5E2}"/>
              </a:ext>
            </a:extLst>
          </p:cNvPr>
          <p:cNvSpPr/>
          <p:nvPr/>
        </p:nvSpPr>
        <p:spPr>
          <a:xfrm>
            <a:off x="3034132" y="221591"/>
            <a:ext cx="1278385" cy="6747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chemeClr val="tx1"/>
                </a:solidFill>
              </a:rPr>
              <a:t>Meeting </a:t>
            </a:r>
            <a:r>
              <a:rPr lang="nb-NO" sz="1400" dirty="0" err="1">
                <a:solidFill>
                  <a:schemeClr val="tx1"/>
                </a:solidFill>
              </a:rPr>
              <a:t>Venue</a:t>
            </a:r>
            <a:r>
              <a:rPr lang="nb-NO" sz="1400" dirty="0">
                <a:solidFill>
                  <a:schemeClr val="tx1"/>
                </a:solidFill>
              </a:rPr>
              <a:t> 1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289AA2B8-E7A7-4738-B28A-F5507445EC86}"/>
              </a:ext>
            </a:extLst>
          </p:cNvPr>
          <p:cNvSpPr/>
          <p:nvPr/>
        </p:nvSpPr>
        <p:spPr>
          <a:xfrm>
            <a:off x="3034133" y="1003182"/>
            <a:ext cx="1278385" cy="6747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chemeClr val="tx1"/>
                </a:solidFill>
              </a:rPr>
              <a:t>Meeting </a:t>
            </a:r>
            <a:r>
              <a:rPr lang="nb-NO" sz="1400" dirty="0" err="1">
                <a:solidFill>
                  <a:schemeClr val="tx1"/>
                </a:solidFill>
              </a:rPr>
              <a:t>Venue</a:t>
            </a:r>
            <a:r>
              <a:rPr lang="nb-NO" sz="1400" dirty="0">
                <a:solidFill>
                  <a:schemeClr val="tx1"/>
                </a:solidFill>
              </a:rPr>
              <a:t> 2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14945C8F-316A-4E2C-A7C1-57835D951C40}"/>
              </a:ext>
            </a:extLst>
          </p:cNvPr>
          <p:cNvSpPr/>
          <p:nvPr/>
        </p:nvSpPr>
        <p:spPr>
          <a:xfrm>
            <a:off x="7154294" y="2543683"/>
            <a:ext cx="1278385" cy="6747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chemeClr val="tx1"/>
                </a:solidFill>
              </a:rPr>
              <a:t>OSOCC Operations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E09D1CED-68FA-42EE-A4AA-07D0D382B34E}"/>
              </a:ext>
            </a:extLst>
          </p:cNvPr>
          <p:cNvSpPr/>
          <p:nvPr/>
        </p:nvSpPr>
        <p:spPr>
          <a:xfrm>
            <a:off x="7154293" y="3290609"/>
            <a:ext cx="1278385" cy="6747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chemeClr val="tx1"/>
                </a:solidFill>
              </a:rPr>
              <a:t>A&amp;A </a:t>
            </a:r>
          </a:p>
          <a:p>
            <a:pPr algn="ctr"/>
            <a:r>
              <a:rPr lang="nb-NO" sz="1400" dirty="0">
                <a:solidFill>
                  <a:schemeClr val="tx1"/>
                </a:solidFill>
              </a:rPr>
              <a:t>Cell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5E7A1B7C-F6CD-426D-A835-CBB690236A70}"/>
              </a:ext>
            </a:extLst>
          </p:cNvPr>
          <p:cNvSpPr/>
          <p:nvPr/>
        </p:nvSpPr>
        <p:spPr>
          <a:xfrm>
            <a:off x="7154292" y="1783357"/>
            <a:ext cx="1278385" cy="6747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chemeClr val="tx1"/>
                </a:solidFill>
              </a:rPr>
              <a:t>OSOCC Manager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8FA5CE46-3E38-4A3C-B129-4CB0F4F1E31A}"/>
              </a:ext>
            </a:extLst>
          </p:cNvPr>
          <p:cNvSpPr/>
          <p:nvPr/>
        </p:nvSpPr>
        <p:spPr>
          <a:xfrm>
            <a:off x="5127318" y="2543683"/>
            <a:ext cx="1278385" cy="33735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nb-NO" sz="1400" dirty="0">
                <a:solidFill>
                  <a:schemeClr val="tx1"/>
                </a:solidFill>
              </a:rPr>
              <a:t>Front desk</a:t>
            </a:r>
          </a:p>
          <a:p>
            <a:pPr algn="ctr"/>
            <a:endParaRPr lang="nb-NO" sz="1400" dirty="0">
              <a:solidFill>
                <a:schemeClr val="tx1"/>
              </a:solidFill>
            </a:endParaRPr>
          </a:p>
          <a:p>
            <a:endParaRPr lang="nb-NO" sz="1400" dirty="0">
              <a:solidFill>
                <a:schemeClr val="tx1"/>
              </a:solidFill>
            </a:endParaRPr>
          </a:p>
          <a:p>
            <a:endParaRPr lang="nb-NO" sz="1400" dirty="0">
              <a:solidFill>
                <a:schemeClr val="tx1"/>
              </a:solidFill>
            </a:endParaRPr>
          </a:p>
        </p:txBody>
      </p:sp>
      <p:cxnSp>
        <p:nvCxnSpPr>
          <p:cNvPr id="11" name="Rett linje 10">
            <a:extLst>
              <a:ext uri="{FF2B5EF4-FFF2-40B4-BE49-F238E27FC236}">
                <a16:creationId xmlns:a16="http://schemas.microsoft.com/office/drawing/2014/main" id="{D8189442-9C5A-4E70-BF58-77A33A1D72EC}"/>
              </a:ext>
            </a:extLst>
          </p:cNvPr>
          <p:cNvCxnSpPr>
            <a:cxnSpLocks/>
          </p:cNvCxnSpPr>
          <p:nvPr/>
        </p:nvCxnSpPr>
        <p:spPr>
          <a:xfrm>
            <a:off x="6404132" y="56847"/>
            <a:ext cx="0" cy="2103322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E2D853E0-ECA4-4EFE-B756-4AAD3A68CD71}"/>
              </a:ext>
            </a:extLst>
          </p:cNvPr>
          <p:cNvCxnSpPr>
            <a:cxnSpLocks/>
          </p:cNvCxnSpPr>
          <p:nvPr/>
        </p:nvCxnSpPr>
        <p:spPr>
          <a:xfrm>
            <a:off x="4400550" y="2536982"/>
            <a:ext cx="679931" cy="6701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4488C383-6983-469E-98D8-53E586071DBC}"/>
              </a:ext>
            </a:extLst>
          </p:cNvPr>
          <p:cNvSpPr txBox="1"/>
          <p:nvPr/>
        </p:nvSpPr>
        <p:spPr>
          <a:xfrm>
            <a:off x="4723009" y="1172522"/>
            <a:ext cx="13004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err="1"/>
              <a:t>Reception</a:t>
            </a:r>
            <a:r>
              <a:rPr lang="nb-NO" sz="1400" dirty="0"/>
              <a:t> Area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05AB47C3-3CD2-46DA-BCEC-1EA1ACAAFFE8}"/>
              </a:ext>
            </a:extLst>
          </p:cNvPr>
          <p:cNvSpPr/>
          <p:nvPr/>
        </p:nvSpPr>
        <p:spPr>
          <a:xfrm>
            <a:off x="7154292" y="4051847"/>
            <a:ext cx="1278385" cy="6747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chemeClr val="tx1"/>
                </a:solidFill>
              </a:rPr>
              <a:t>IM</a:t>
            </a:r>
          </a:p>
          <a:p>
            <a:pPr algn="ctr"/>
            <a:r>
              <a:rPr lang="nb-NO" sz="1400" dirty="0">
                <a:solidFill>
                  <a:schemeClr val="tx1"/>
                </a:solidFill>
              </a:rPr>
              <a:t>Cell</a:t>
            </a: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F4335B5E-57A5-4893-957D-5CECE2E2BE9B}"/>
              </a:ext>
            </a:extLst>
          </p:cNvPr>
          <p:cNvSpPr/>
          <p:nvPr/>
        </p:nvSpPr>
        <p:spPr>
          <a:xfrm>
            <a:off x="5125747" y="4051847"/>
            <a:ext cx="1278385" cy="6747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chemeClr val="tx1"/>
                </a:solidFill>
              </a:rPr>
              <a:t>OSOCC </a:t>
            </a:r>
          </a:p>
          <a:p>
            <a:pPr algn="ctr"/>
            <a:r>
              <a:rPr lang="nb-NO" sz="1400" dirty="0" err="1">
                <a:solidFill>
                  <a:schemeClr val="tx1"/>
                </a:solidFill>
              </a:rPr>
              <a:t>Admin</a:t>
            </a:r>
            <a:endParaRPr lang="nb-NO" sz="1400" dirty="0">
              <a:solidFill>
                <a:schemeClr val="tx1"/>
              </a:solidFill>
            </a:endParaRP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C95CAF29-4FB3-45CA-B849-647F9A02F510}"/>
              </a:ext>
            </a:extLst>
          </p:cNvPr>
          <p:cNvSpPr/>
          <p:nvPr/>
        </p:nvSpPr>
        <p:spPr>
          <a:xfrm>
            <a:off x="5125747" y="4812173"/>
            <a:ext cx="1278385" cy="6747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chemeClr val="tx1"/>
                </a:solidFill>
              </a:rPr>
              <a:t>ICT</a:t>
            </a:r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897852D6-62AB-47B6-AEA9-3F2C756210AD}"/>
              </a:ext>
            </a:extLst>
          </p:cNvPr>
          <p:cNvSpPr/>
          <p:nvPr/>
        </p:nvSpPr>
        <p:spPr>
          <a:xfrm>
            <a:off x="7151985" y="4812173"/>
            <a:ext cx="1278385" cy="6747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chemeClr val="tx1"/>
                </a:solidFill>
              </a:rPr>
              <a:t>OSOCC</a:t>
            </a:r>
          </a:p>
          <a:p>
            <a:pPr algn="ctr"/>
            <a:r>
              <a:rPr lang="nb-NO" sz="1400" dirty="0" err="1">
                <a:solidFill>
                  <a:schemeClr val="tx1"/>
                </a:solidFill>
              </a:rPr>
              <a:t>Facilities</a:t>
            </a:r>
            <a:endParaRPr lang="nb-NO" sz="1400" dirty="0">
              <a:solidFill>
                <a:schemeClr val="tx1"/>
              </a:solidFill>
            </a:endParaRP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33962E73-74E3-47DA-ABA6-05B502736D87}"/>
              </a:ext>
            </a:extLst>
          </p:cNvPr>
          <p:cNvSpPr/>
          <p:nvPr/>
        </p:nvSpPr>
        <p:spPr>
          <a:xfrm>
            <a:off x="5127317" y="2881034"/>
            <a:ext cx="1278385" cy="108427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chemeClr val="tx1"/>
                </a:solidFill>
              </a:rPr>
              <a:t>Public IM services, e.g., </a:t>
            </a:r>
            <a:r>
              <a:rPr lang="nb-NO" sz="1400" dirty="0" err="1">
                <a:solidFill>
                  <a:schemeClr val="tx1"/>
                </a:solidFill>
              </a:rPr>
              <a:t>MapAction</a:t>
            </a:r>
            <a:r>
              <a:rPr lang="nb-NO" sz="1400" dirty="0">
                <a:solidFill>
                  <a:schemeClr val="tx1"/>
                </a:solidFill>
              </a:rPr>
              <a:t>, etc.</a:t>
            </a:r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C87BCAE5-D14A-4BB4-A02D-3EF41DF52952}"/>
              </a:ext>
            </a:extLst>
          </p:cNvPr>
          <p:cNvSpPr/>
          <p:nvPr/>
        </p:nvSpPr>
        <p:spPr>
          <a:xfrm>
            <a:off x="5125749" y="5639529"/>
            <a:ext cx="3309984" cy="3683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chemeClr val="tx1"/>
                </a:solidFill>
              </a:rPr>
              <a:t>Rest and </a:t>
            </a:r>
            <a:r>
              <a:rPr lang="nb-NO" sz="1400" dirty="0" err="1">
                <a:solidFill>
                  <a:schemeClr val="tx1"/>
                </a:solidFill>
              </a:rPr>
              <a:t>dining</a:t>
            </a:r>
            <a:r>
              <a:rPr lang="nb-NO" sz="1400" dirty="0">
                <a:solidFill>
                  <a:schemeClr val="tx1"/>
                </a:solidFill>
              </a:rPr>
              <a:t> area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059B9617-30A0-458D-B562-CDD122AC68AC}"/>
              </a:ext>
            </a:extLst>
          </p:cNvPr>
          <p:cNvSpPr/>
          <p:nvPr/>
        </p:nvSpPr>
        <p:spPr>
          <a:xfrm>
            <a:off x="3778928" y="6144578"/>
            <a:ext cx="3309984" cy="53653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>
                <a:solidFill>
                  <a:schemeClr val="tx1"/>
                </a:solidFill>
              </a:rPr>
              <a:t>Accomodations</a:t>
            </a:r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65B3C972-0FCD-441D-8B87-1FCE4716F671}"/>
              </a:ext>
            </a:extLst>
          </p:cNvPr>
          <p:cNvSpPr/>
          <p:nvPr/>
        </p:nvSpPr>
        <p:spPr>
          <a:xfrm>
            <a:off x="7250559" y="6144578"/>
            <a:ext cx="2217292" cy="53653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 err="1">
                <a:solidFill>
                  <a:schemeClr val="tx1"/>
                </a:solidFill>
              </a:rPr>
              <a:t>Bathroom</a:t>
            </a:r>
            <a:r>
              <a:rPr lang="nb-NO" sz="1400" dirty="0">
                <a:solidFill>
                  <a:schemeClr val="tx1"/>
                </a:solidFill>
              </a:rPr>
              <a:t> </a:t>
            </a:r>
            <a:r>
              <a:rPr lang="nb-NO" sz="1400" dirty="0" err="1">
                <a:solidFill>
                  <a:schemeClr val="tx1"/>
                </a:solidFill>
              </a:rPr>
              <a:t>facilities</a:t>
            </a:r>
            <a:endParaRPr lang="nb-NO" sz="1400" dirty="0">
              <a:solidFill>
                <a:schemeClr val="tx1"/>
              </a:solidFill>
            </a:endParaRPr>
          </a:p>
        </p:txBody>
      </p:sp>
      <p:cxnSp>
        <p:nvCxnSpPr>
          <p:cNvPr id="26" name="Rett linje 25">
            <a:extLst>
              <a:ext uri="{FF2B5EF4-FFF2-40B4-BE49-F238E27FC236}">
                <a16:creationId xmlns:a16="http://schemas.microsoft.com/office/drawing/2014/main" id="{72D10B2B-3DC9-4D65-B1D1-3AB3FD95FFA2}"/>
              </a:ext>
            </a:extLst>
          </p:cNvPr>
          <p:cNvCxnSpPr>
            <a:cxnSpLocks/>
          </p:cNvCxnSpPr>
          <p:nvPr/>
        </p:nvCxnSpPr>
        <p:spPr>
          <a:xfrm>
            <a:off x="6404132" y="1795671"/>
            <a:ext cx="750160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ktangel 30">
            <a:extLst>
              <a:ext uri="{FF2B5EF4-FFF2-40B4-BE49-F238E27FC236}">
                <a16:creationId xmlns:a16="http://schemas.microsoft.com/office/drawing/2014/main" id="{65270542-88E1-4F7C-8558-DF5613A9AA18}"/>
              </a:ext>
            </a:extLst>
          </p:cNvPr>
          <p:cNvSpPr/>
          <p:nvPr/>
        </p:nvSpPr>
        <p:spPr>
          <a:xfrm>
            <a:off x="9605105" y="1783356"/>
            <a:ext cx="1716342" cy="6747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chemeClr val="tx1"/>
                </a:solidFill>
              </a:rPr>
              <a:t>USAR CC</a:t>
            </a:r>
          </a:p>
          <a:p>
            <a:pPr algn="ctr"/>
            <a:r>
              <a:rPr lang="nb-NO" sz="1400" dirty="0">
                <a:solidFill>
                  <a:schemeClr val="tx1"/>
                </a:solidFill>
              </a:rPr>
              <a:t>@</a:t>
            </a:r>
          </a:p>
          <a:p>
            <a:pPr algn="ctr"/>
            <a:r>
              <a:rPr lang="nb-NO" sz="1400" dirty="0">
                <a:solidFill>
                  <a:schemeClr val="tx1"/>
                </a:solidFill>
              </a:rPr>
              <a:t>USAR Base Camp</a:t>
            </a:r>
          </a:p>
        </p:txBody>
      </p:sp>
      <p:sp>
        <p:nvSpPr>
          <p:cNvPr id="32" name="Rektangel 31">
            <a:extLst>
              <a:ext uri="{FF2B5EF4-FFF2-40B4-BE49-F238E27FC236}">
                <a16:creationId xmlns:a16="http://schemas.microsoft.com/office/drawing/2014/main" id="{ADB610CF-D6AB-4973-B7B6-E9965E4CE938}"/>
              </a:ext>
            </a:extLst>
          </p:cNvPr>
          <p:cNvSpPr/>
          <p:nvPr/>
        </p:nvSpPr>
        <p:spPr>
          <a:xfrm>
            <a:off x="9605092" y="2536982"/>
            <a:ext cx="1719206" cy="6747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chemeClr val="tx1"/>
                </a:solidFill>
              </a:rPr>
              <a:t>EMT CC</a:t>
            </a:r>
          </a:p>
          <a:p>
            <a:pPr algn="ctr"/>
            <a:r>
              <a:rPr lang="nb-NO" sz="1400" dirty="0">
                <a:solidFill>
                  <a:schemeClr val="tx1"/>
                </a:solidFill>
              </a:rPr>
              <a:t>@</a:t>
            </a:r>
          </a:p>
          <a:p>
            <a:pPr algn="ctr"/>
            <a:r>
              <a:rPr lang="nb-NO" sz="1400" dirty="0">
                <a:solidFill>
                  <a:schemeClr val="tx1"/>
                </a:solidFill>
              </a:rPr>
              <a:t>Ministry </a:t>
            </a:r>
            <a:r>
              <a:rPr lang="nb-NO" sz="1400" dirty="0" err="1">
                <a:solidFill>
                  <a:schemeClr val="tx1"/>
                </a:solidFill>
              </a:rPr>
              <a:t>of</a:t>
            </a:r>
            <a:r>
              <a:rPr lang="nb-NO" sz="1400" dirty="0">
                <a:solidFill>
                  <a:schemeClr val="tx1"/>
                </a:solidFill>
              </a:rPr>
              <a:t> Health</a:t>
            </a: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1B55C32B-90B0-4523-8C04-12BCB231259B}"/>
              </a:ext>
            </a:extLst>
          </p:cNvPr>
          <p:cNvSpPr/>
          <p:nvPr/>
        </p:nvSpPr>
        <p:spPr>
          <a:xfrm>
            <a:off x="9605092" y="3290609"/>
            <a:ext cx="1719207" cy="8797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 err="1">
                <a:solidFill>
                  <a:schemeClr val="tx1"/>
                </a:solidFill>
              </a:rPr>
              <a:t>HuMOCC</a:t>
            </a:r>
            <a:r>
              <a:rPr lang="nb-NO" sz="1400" dirty="0">
                <a:solidFill>
                  <a:schemeClr val="tx1"/>
                </a:solidFill>
              </a:rPr>
              <a:t> (</a:t>
            </a:r>
            <a:r>
              <a:rPr lang="nb-NO" sz="1400" dirty="0" err="1">
                <a:solidFill>
                  <a:schemeClr val="tx1"/>
                </a:solidFill>
              </a:rPr>
              <a:t>CMCoord</a:t>
            </a:r>
            <a:r>
              <a:rPr lang="nb-NO" sz="1400" dirty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nb-NO" sz="1400" dirty="0">
                <a:solidFill>
                  <a:schemeClr val="tx1"/>
                </a:solidFill>
              </a:rPr>
              <a:t>@</a:t>
            </a:r>
          </a:p>
          <a:p>
            <a:pPr algn="ctr"/>
            <a:r>
              <a:rPr lang="nb-NO" sz="1400" dirty="0" err="1">
                <a:solidFill>
                  <a:schemeClr val="tx1"/>
                </a:solidFill>
              </a:rPr>
              <a:t>Military</a:t>
            </a:r>
            <a:r>
              <a:rPr lang="nb-NO" sz="1400" dirty="0">
                <a:solidFill>
                  <a:schemeClr val="tx1"/>
                </a:solidFill>
              </a:rPr>
              <a:t> </a:t>
            </a:r>
            <a:r>
              <a:rPr lang="nb-NO" sz="1400" dirty="0" err="1">
                <a:solidFill>
                  <a:schemeClr val="tx1"/>
                </a:solidFill>
              </a:rPr>
              <a:t>Coord</a:t>
            </a:r>
            <a:r>
              <a:rPr lang="nb-NO" sz="1400" dirty="0">
                <a:solidFill>
                  <a:schemeClr val="tx1"/>
                </a:solidFill>
              </a:rPr>
              <a:t> Centre</a:t>
            </a:r>
          </a:p>
        </p:txBody>
      </p:sp>
      <p:cxnSp>
        <p:nvCxnSpPr>
          <p:cNvPr id="35" name="Rett linje 34">
            <a:extLst>
              <a:ext uri="{FF2B5EF4-FFF2-40B4-BE49-F238E27FC236}">
                <a16:creationId xmlns:a16="http://schemas.microsoft.com/office/drawing/2014/main" id="{0920A529-3465-4F98-A13D-2CCBCED42DF1}"/>
              </a:ext>
            </a:extLst>
          </p:cNvPr>
          <p:cNvCxnSpPr>
            <a:cxnSpLocks/>
            <a:stCxn id="5" idx="3"/>
            <a:endCxn id="31" idx="1"/>
          </p:cNvCxnSpPr>
          <p:nvPr/>
        </p:nvCxnSpPr>
        <p:spPr>
          <a:xfrm flipV="1">
            <a:off x="8432679" y="2120708"/>
            <a:ext cx="1172426" cy="7603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ett linje 36">
            <a:extLst>
              <a:ext uri="{FF2B5EF4-FFF2-40B4-BE49-F238E27FC236}">
                <a16:creationId xmlns:a16="http://schemas.microsoft.com/office/drawing/2014/main" id="{47E30D9D-5084-489B-A74A-FA60405795F9}"/>
              </a:ext>
            </a:extLst>
          </p:cNvPr>
          <p:cNvCxnSpPr>
            <a:cxnSpLocks/>
            <a:stCxn id="5" idx="3"/>
            <a:endCxn id="32" idx="1"/>
          </p:cNvCxnSpPr>
          <p:nvPr/>
        </p:nvCxnSpPr>
        <p:spPr>
          <a:xfrm flipV="1">
            <a:off x="8432679" y="2874334"/>
            <a:ext cx="1172413" cy="67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ett linje 38">
            <a:extLst>
              <a:ext uri="{FF2B5EF4-FFF2-40B4-BE49-F238E27FC236}">
                <a16:creationId xmlns:a16="http://schemas.microsoft.com/office/drawing/2014/main" id="{8E188DAB-9B80-4CFA-BC4E-2DF1861ABD3C}"/>
              </a:ext>
            </a:extLst>
          </p:cNvPr>
          <p:cNvCxnSpPr>
            <a:cxnSpLocks/>
            <a:stCxn id="5" idx="3"/>
            <a:endCxn id="33" idx="1"/>
          </p:cNvCxnSpPr>
          <p:nvPr/>
        </p:nvCxnSpPr>
        <p:spPr>
          <a:xfrm>
            <a:off x="8432679" y="2881035"/>
            <a:ext cx="1172413" cy="8494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kstSylinder 40">
            <a:extLst>
              <a:ext uri="{FF2B5EF4-FFF2-40B4-BE49-F238E27FC236}">
                <a16:creationId xmlns:a16="http://schemas.microsoft.com/office/drawing/2014/main" id="{A5DA1305-D01E-451B-BF81-278C10F8D7FA}"/>
              </a:ext>
            </a:extLst>
          </p:cNvPr>
          <p:cNvSpPr txBox="1"/>
          <p:nvPr/>
        </p:nvSpPr>
        <p:spPr>
          <a:xfrm>
            <a:off x="7250559" y="369757"/>
            <a:ext cx="1323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Display </a:t>
            </a:r>
            <a:r>
              <a:rPr lang="nb-NO" sz="1400" dirty="0" err="1"/>
              <a:t>boards</a:t>
            </a:r>
            <a:r>
              <a:rPr lang="nb-NO" sz="1400" dirty="0"/>
              <a:t> for </a:t>
            </a:r>
            <a:r>
              <a:rPr lang="nb-NO" sz="1400" dirty="0" err="1"/>
              <a:t>public</a:t>
            </a:r>
            <a:r>
              <a:rPr lang="nb-NO" sz="1400" dirty="0"/>
              <a:t> info and </a:t>
            </a:r>
            <a:r>
              <a:rPr lang="nb-NO" sz="1400" dirty="0" err="1"/>
              <a:t>crowd</a:t>
            </a:r>
            <a:r>
              <a:rPr lang="nb-NO" sz="1400" dirty="0"/>
              <a:t> management</a:t>
            </a:r>
          </a:p>
        </p:txBody>
      </p:sp>
      <p:cxnSp>
        <p:nvCxnSpPr>
          <p:cNvPr id="44" name="Rett pilkobling 43">
            <a:extLst>
              <a:ext uri="{FF2B5EF4-FFF2-40B4-BE49-F238E27FC236}">
                <a16:creationId xmlns:a16="http://schemas.microsoft.com/office/drawing/2014/main" id="{956937C5-47D6-4D4B-A58F-149039E88DDF}"/>
              </a:ext>
            </a:extLst>
          </p:cNvPr>
          <p:cNvCxnSpPr>
            <a:cxnSpLocks/>
            <a:stCxn id="41" idx="1"/>
          </p:cNvCxnSpPr>
          <p:nvPr/>
        </p:nvCxnSpPr>
        <p:spPr>
          <a:xfrm flipH="1">
            <a:off x="6544303" y="846811"/>
            <a:ext cx="7062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kstSylinder 44">
            <a:extLst>
              <a:ext uri="{FF2B5EF4-FFF2-40B4-BE49-F238E27FC236}">
                <a16:creationId xmlns:a16="http://schemas.microsoft.com/office/drawing/2014/main" id="{E21BC5F8-E612-44FE-A380-D2A7D0947D2E}"/>
              </a:ext>
            </a:extLst>
          </p:cNvPr>
          <p:cNvSpPr txBox="1"/>
          <p:nvPr/>
        </p:nvSpPr>
        <p:spPr>
          <a:xfrm>
            <a:off x="9605092" y="605844"/>
            <a:ext cx="17163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err="1"/>
              <a:t>Coordination</a:t>
            </a:r>
            <a:r>
              <a:rPr lang="nb-NO" sz="1400" dirty="0"/>
              <a:t> </a:t>
            </a:r>
            <a:r>
              <a:rPr lang="nb-NO" sz="1400" dirty="0" err="1"/>
              <a:t>cells</a:t>
            </a:r>
            <a:r>
              <a:rPr lang="nb-NO" sz="1400" dirty="0"/>
              <a:t> </a:t>
            </a:r>
            <a:r>
              <a:rPr lang="nb-NO" sz="1400" dirty="0" err="1"/>
              <a:t>located</a:t>
            </a:r>
            <a:r>
              <a:rPr lang="nb-NO" sz="1400" dirty="0"/>
              <a:t> </a:t>
            </a:r>
            <a:r>
              <a:rPr lang="nb-NO" sz="1400" dirty="0" err="1"/>
              <a:t>elsewhere</a:t>
            </a:r>
            <a:r>
              <a:rPr lang="nb-NO" sz="1400" dirty="0"/>
              <a:t>, </a:t>
            </a:r>
            <a:r>
              <a:rPr lang="nb-NO" sz="1400" dirty="0" err="1"/>
              <a:t>but</a:t>
            </a:r>
            <a:r>
              <a:rPr lang="nb-NO" sz="1400" dirty="0"/>
              <a:t> </a:t>
            </a:r>
            <a:r>
              <a:rPr lang="nb-NO" sz="1400" dirty="0" err="1"/>
              <a:t>linked</a:t>
            </a:r>
            <a:r>
              <a:rPr lang="nb-NO" sz="1400" dirty="0"/>
              <a:t> to OSOCC</a:t>
            </a:r>
          </a:p>
        </p:txBody>
      </p:sp>
      <p:cxnSp>
        <p:nvCxnSpPr>
          <p:cNvPr id="51" name="Rett pilkobling 50">
            <a:extLst>
              <a:ext uri="{FF2B5EF4-FFF2-40B4-BE49-F238E27FC236}">
                <a16:creationId xmlns:a16="http://schemas.microsoft.com/office/drawing/2014/main" id="{DCD8F01D-EB41-410B-9852-A80F33A90118}"/>
              </a:ext>
            </a:extLst>
          </p:cNvPr>
          <p:cNvCxnSpPr>
            <a:cxnSpLocks/>
            <a:stCxn id="45" idx="2"/>
          </p:cNvCxnSpPr>
          <p:nvPr/>
        </p:nvCxnSpPr>
        <p:spPr>
          <a:xfrm>
            <a:off x="10463258" y="1344508"/>
            <a:ext cx="0" cy="3333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ett linje 52">
            <a:extLst>
              <a:ext uri="{FF2B5EF4-FFF2-40B4-BE49-F238E27FC236}">
                <a16:creationId xmlns:a16="http://schemas.microsoft.com/office/drawing/2014/main" id="{1754D49E-4AA9-4CC2-9ACC-8C00A4F9F4A4}"/>
              </a:ext>
            </a:extLst>
          </p:cNvPr>
          <p:cNvCxnSpPr>
            <a:cxnSpLocks/>
          </p:cNvCxnSpPr>
          <p:nvPr/>
        </p:nvCxnSpPr>
        <p:spPr>
          <a:xfrm>
            <a:off x="4416748" y="1783356"/>
            <a:ext cx="2851" cy="753626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kstSylinder 55">
            <a:extLst>
              <a:ext uri="{FF2B5EF4-FFF2-40B4-BE49-F238E27FC236}">
                <a16:creationId xmlns:a16="http://schemas.microsoft.com/office/drawing/2014/main" id="{B0755F62-2F29-4EE7-AA55-C89455475DFB}"/>
              </a:ext>
            </a:extLst>
          </p:cNvPr>
          <p:cNvSpPr txBox="1"/>
          <p:nvPr/>
        </p:nvSpPr>
        <p:spPr>
          <a:xfrm>
            <a:off x="2586895" y="1814621"/>
            <a:ext cx="1323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Display </a:t>
            </a:r>
            <a:r>
              <a:rPr lang="nb-NO" sz="1400" dirty="0" err="1"/>
              <a:t>boards</a:t>
            </a:r>
            <a:r>
              <a:rPr lang="nb-NO" sz="1400" dirty="0"/>
              <a:t> for </a:t>
            </a:r>
            <a:r>
              <a:rPr lang="nb-NO" sz="1400" dirty="0" err="1"/>
              <a:t>public</a:t>
            </a:r>
            <a:r>
              <a:rPr lang="nb-NO" sz="1400" dirty="0"/>
              <a:t> info and </a:t>
            </a:r>
            <a:r>
              <a:rPr lang="nb-NO" sz="1400" dirty="0" err="1"/>
              <a:t>crowd</a:t>
            </a:r>
            <a:r>
              <a:rPr lang="nb-NO" sz="1400" dirty="0"/>
              <a:t> management</a:t>
            </a:r>
          </a:p>
        </p:txBody>
      </p:sp>
      <p:cxnSp>
        <p:nvCxnSpPr>
          <p:cNvPr id="58" name="Rett pilkobling 57">
            <a:extLst>
              <a:ext uri="{FF2B5EF4-FFF2-40B4-BE49-F238E27FC236}">
                <a16:creationId xmlns:a16="http://schemas.microsoft.com/office/drawing/2014/main" id="{AA5DF8CE-8AD7-4F30-BFB7-58C92699FD8E}"/>
              </a:ext>
            </a:extLst>
          </p:cNvPr>
          <p:cNvCxnSpPr>
            <a:cxnSpLocks/>
            <a:stCxn id="56" idx="3"/>
          </p:cNvCxnSpPr>
          <p:nvPr/>
        </p:nvCxnSpPr>
        <p:spPr>
          <a:xfrm>
            <a:off x="3910547" y="2291675"/>
            <a:ext cx="40197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0794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5815</TotalTime>
  <Words>433</Words>
  <Application>Microsoft Office PowerPoint</Application>
  <PresentationFormat>Widescreen</PresentationFormat>
  <Paragraphs>125</Paragraphs>
  <Slides>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Office-tema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Rolf Bakken</dc:creator>
  <cp:lastModifiedBy>Rolf Bakken</cp:lastModifiedBy>
  <cp:revision>24</cp:revision>
  <dcterms:created xsi:type="dcterms:W3CDTF">2019-03-06T14:02:26Z</dcterms:created>
  <dcterms:modified xsi:type="dcterms:W3CDTF">2019-05-25T13:03:12Z</dcterms:modified>
</cp:coreProperties>
</file>